
<file path=[Content_Types].xml><?xml version="1.0" encoding="utf-8"?>
<Types xmlns="http://schemas.openxmlformats.org/package/2006/content-types">
  <Default Extension="emf" ContentType="image/x-emf"/>
  <Default Extension="gif" ContentType="image/gi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92" r:id="rId2"/>
    <p:sldId id="351" r:id="rId3"/>
    <p:sldId id="382" r:id="rId4"/>
    <p:sldId id="258" r:id="rId5"/>
    <p:sldId id="257" r:id="rId6"/>
    <p:sldId id="352" r:id="rId7"/>
    <p:sldId id="288" r:id="rId8"/>
    <p:sldId id="353" r:id="rId9"/>
    <p:sldId id="293" r:id="rId10"/>
    <p:sldId id="355" r:id="rId11"/>
    <p:sldId id="299" r:id="rId12"/>
    <p:sldId id="356" r:id="rId13"/>
    <p:sldId id="362" r:id="rId14"/>
    <p:sldId id="361" r:id="rId15"/>
    <p:sldId id="359" r:id="rId16"/>
    <p:sldId id="360" r:id="rId17"/>
    <p:sldId id="375" r:id="rId18"/>
    <p:sldId id="376" r:id="rId19"/>
    <p:sldId id="363" r:id="rId20"/>
    <p:sldId id="364" r:id="rId21"/>
    <p:sldId id="367" r:id="rId22"/>
    <p:sldId id="377" r:id="rId23"/>
    <p:sldId id="379" r:id="rId24"/>
    <p:sldId id="368" r:id="rId25"/>
    <p:sldId id="369" r:id="rId26"/>
    <p:sldId id="371" r:id="rId27"/>
    <p:sldId id="380" r:id="rId28"/>
    <p:sldId id="381" r:id="rId29"/>
    <p:sldId id="306" r:id="rId30"/>
    <p:sldId id="372" r:id="rId31"/>
    <p:sldId id="373"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0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4E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27" autoAdjust="0"/>
    <p:restoredTop sz="94660"/>
  </p:normalViewPr>
  <p:slideViewPr>
    <p:cSldViewPr snapToGrid="0">
      <p:cViewPr varScale="1">
        <p:scale>
          <a:sx n="110" d="100"/>
          <a:sy n="110" d="100"/>
        </p:scale>
        <p:origin x="642" y="102"/>
      </p:cViewPr>
      <p:guideLst>
        <p:guide orient="horz" pos="2704"/>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gif>
</file>

<file path=ppt/media/image13.gif>
</file>

<file path=ppt/media/image14.png>
</file>

<file path=ppt/media/image16.gif>
</file>

<file path=ppt/media/image17.gif>
</file>

<file path=ppt/media/image18.png>
</file>

<file path=ppt/media/image19.png>
</file>

<file path=ppt/media/image2.png>
</file>

<file path=ppt/media/image3.png>
</file>

<file path=ppt/media/image4.gif>
</file>

<file path=ppt/media/image6.gif>
</file>

<file path=ppt/media/image7.gif>
</file>

<file path=ppt/media/image8.gif>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A20AEB-C41A-4B43-929C-5E3364D3C756}" type="datetimeFigureOut">
              <a:rPr lang="zh-CN" altLang="en-US" smtClean="0"/>
              <a:t>2023/6/25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79FCC0-F3A4-4F6D-B994-FAF4B7E9E963}" type="slidenum">
              <a:rPr lang="zh-CN" altLang="en-US" smtClean="0"/>
              <a:t>‹#›</a:t>
            </a:fld>
            <a:endParaRPr lang="zh-CN" altLang="en-US"/>
          </a:p>
        </p:txBody>
      </p:sp>
    </p:spTree>
    <p:extLst>
      <p:ext uri="{BB962C8B-B14F-4D97-AF65-F5344CB8AC3E}">
        <p14:creationId xmlns:p14="http://schemas.microsoft.com/office/powerpoint/2010/main" val="628276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1</a:t>
            </a:fld>
            <a:endParaRPr lang="zh-CN" altLang="en-US"/>
          </a:p>
        </p:txBody>
      </p:sp>
    </p:spTree>
    <p:extLst>
      <p:ext uri="{BB962C8B-B14F-4D97-AF65-F5344CB8AC3E}">
        <p14:creationId xmlns:p14="http://schemas.microsoft.com/office/powerpoint/2010/main" val="18392622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10</a:t>
            </a:fld>
            <a:endParaRPr lang="zh-CN" altLang="en-US"/>
          </a:p>
        </p:txBody>
      </p:sp>
    </p:spTree>
    <p:extLst>
      <p:ext uri="{BB962C8B-B14F-4D97-AF65-F5344CB8AC3E}">
        <p14:creationId xmlns:p14="http://schemas.microsoft.com/office/powerpoint/2010/main" val="14397876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11</a:t>
            </a:fld>
            <a:endParaRPr lang="zh-CN" altLang="en-US"/>
          </a:p>
        </p:txBody>
      </p:sp>
    </p:spTree>
    <p:extLst>
      <p:ext uri="{BB962C8B-B14F-4D97-AF65-F5344CB8AC3E}">
        <p14:creationId xmlns:p14="http://schemas.microsoft.com/office/powerpoint/2010/main" val="41724309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12</a:t>
            </a:fld>
            <a:endParaRPr lang="zh-CN" altLang="en-US"/>
          </a:p>
        </p:txBody>
      </p:sp>
    </p:spTree>
    <p:extLst>
      <p:ext uri="{BB962C8B-B14F-4D97-AF65-F5344CB8AC3E}">
        <p14:creationId xmlns:p14="http://schemas.microsoft.com/office/powerpoint/2010/main" val="174884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13</a:t>
            </a:fld>
            <a:endParaRPr lang="zh-CN" altLang="en-US"/>
          </a:p>
        </p:txBody>
      </p:sp>
    </p:spTree>
    <p:extLst>
      <p:ext uri="{BB962C8B-B14F-4D97-AF65-F5344CB8AC3E}">
        <p14:creationId xmlns:p14="http://schemas.microsoft.com/office/powerpoint/2010/main" val="1709199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14</a:t>
            </a:fld>
            <a:endParaRPr lang="zh-CN" altLang="en-US"/>
          </a:p>
        </p:txBody>
      </p:sp>
    </p:spTree>
    <p:extLst>
      <p:ext uri="{BB962C8B-B14F-4D97-AF65-F5344CB8AC3E}">
        <p14:creationId xmlns:p14="http://schemas.microsoft.com/office/powerpoint/2010/main" val="2104289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15</a:t>
            </a:fld>
            <a:endParaRPr lang="zh-CN" altLang="en-US"/>
          </a:p>
        </p:txBody>
      </p:sp>
    </p:spTree>
    <p:extLst>
      <p:ext uri="{BB962C8B-B14F-4D97-AF65-F5344CB8AC3E}">
        <p14:creationId xmlns:p14="http://schemas.microsoft.com/office/powerpoint/2010/main" val="34164615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16</a:t>
            </a:fld>
            <a:endParaRPr lang="zh-CN" altLang="en-US"/>
          </a:p>
        </p:txBody>
      </p:sp>
    </p:spTree>
    <p:extLst>
      <p:ext uri="{BB962C8B-B14F-4D97-AF65-F5344CB8AC3E}">
        <p14:creationId xmlns:p14="http://schemas.microsoft.com/office/powerpoint/2010/main" val="81733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17</a:t>
            </a:fld>
            <a:endParaRPr lang="zh-CN" altLang="en-US"/>
          </a:p>
        </p:txBody>
      </p:sp>
    </p:spTree>
    <p:extLst>
      <p:ext uri="{BB962C8B-B14F-4D97-AF65-F5344CB8AC3E}">
        <p14:creationId xmlns:p14="http://schemas.microsoft.com/office/powerpoint/2010/main" val="1316583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18</a:t>
            </a:fld>
            <a:endParaRPr lang="zh-CN" altLang="en-US"/>
          </a:p>
        </p:txBody>
      </p:sp>
    </p:spTree>
    <p:extLst>
      <p:ext uri="{BB962C8B-B14F-4D97-AF65-F5344CB8AC3E}">
        <p14:creationId xmlns:p14="http://schemas.microsoft.com/office/powerpoint/2010/main" val="39435500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19</a:t>
            </a:fld>
            <a:endParaRPr lang="zh-CN" altLang="en-US"/>
          </a:p>
        </p:txBody>
      </p:sp>
    </p:spTree>
    <p:extLst>
      <p:ext uri="{BB962C8B-B14F-4D97-AF65-F5344CB8AC3E}">
        <p14:creationId xmlns:p14="http://schemas.microsoft.com/office/powerpoint/2010/main" val="1268757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a:t>
            </a:fld>
            <a:endParaRPr lang="zh-CN" altLang="en-US"/>
          </a:p>
        </p:txBody>
      </p:sp>
    </p:spTree>
    <p:extLst>
      <p:ext uri="{BB962C8B-B14F-4D97-AF65-F5344CB8AC3E}">
        <p14:creationId xmlns:p14="http://schemas.microsoft.com/office/powerpoint/2010/main" val="1684828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20</a:t>
            </a:fld>
            <a:endParaRPr lang="zh-CN" altLang="en-US"/>
          </a:p>
        </p:txBody>
      </p:sp>
    </p:spTree>
    <p:extLst>
      <p:ext uri="{BB962C8B-B14F-4D97-AF65-F5344CB8AC3E}">
        <p14:creationId xmlns:p14="http://schemas.microsoft.com/office/powerpoint/2010/main" val="15423220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21</a:t>
            </a:fld>
            <a:endParaRPr lang="zh-CN" altLang="en-US"/>
          </a:p>
        </p:txBody>
      </p:sp>
    </p:spTree>
    <p:extLst>
      <p:ext uri="{BB962C8B-B14F-4D97-AF65-F5344CB8AC3E}">
        <p14:creationId xmlns:p14="http://schemas.microsoft.com/office/powerpoint/2010/main" val="9387344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22</a:t>
            </a:fld>
            <a:endParaRPr lang="zh-CN" altLang="en-US"/>
          </a:p>
        </p:txBody>
      </p:sp>
    </p:spTree>
    <p:extLst>
      <p:ext uri="{BB962C8B-B14F-4D97-AF65-F5344CB8AC3E}">
        <p14:creationId xmlns:p14="http://schemas.microsoft.com/office/powerpoint/2010/main" val="38159503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23</a:t>
            </a:fld>
            <a:endParaRPr lang="zh-CN" altLang="en-US"/>
          </a:p>
        </p:txBody>
      </p:sp>
    </p:spTree>
    <p:extLst>
      <p:ext uri="{BB962C8B-B14F-4D97-AF65-F5344CB8AC3E}">
        <p14:creationId xmlns:p14="http://schemas.microsoft.com/office/powerpoint/2010/main" val="39936951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24</a:t>
            </a:fld>
            <a:endParaRPr lang="zh-CN" altLang="en-US"/>
          </a:p>
        </p:txBody>
      </p:sp>
    </p:spTree>
    <p:extLst>
      <p:ext uri="{BB962C8B-B14F-4D97-AF65-F5344CB8AC3E}">
        <p14:creationId xmlns:p14="http://schemas.microsoft.com/office/powerpoint/2010/main" val="9703090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25</a:t>
            </a:fld>
            <a:endParaRPr lang="zh-CN" altLang="en-US"/>
          </a:p>
        </p:txBody>
      </p:sp>
    </p:spTree>
    <p:extLst>
      <p:ext uri="{BB962C8B-B14F-4D97-AF65-F5344CB8AC3E}">
        <p14:creationId xmlns:p14="http://schemas.microsoft.com/office/powerpoint/2010/main" val="1703220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26</a:t>
            </a:fld>
            <a:endParaRPr lang="zh-CN" altLang="en-US"/>
          </a:p>
        </p:txBody>
      </p:sp>
    </p:spTree>
    <p:extLst>
      <p:ext uri="{BB962C8B-B14F-4D97-AF65-F5344CB8AC3E}">
        <p14:creationId xmlns:p14="http://schemas.microsoft.com/office/powerpoint/2010/main" val="41633562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27</a:t>
            </a:fld>
            <a:endParaRPr lang="zh-CN" altLang="en-US"/>
          </a:p>
        </p:txBody>
      </p:sp>
    </p:spTree>
    <p:extLst>
      <p:ext uri="{BB962C8B-B14F-4D97-AF65-F5344CB8AC3E}">
        <p14:creationId xmlns:p14="http://schemas.microsoft.com/office/powerpoint/2010/main" val="19901364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28</a:t>
            </a:fld>
            <a:endParaRPr lang="zh-CN" altLang="en-US"/>
          </a:p>
        </p:txBody>
      </p:sp>
    </p:spTree>
    <p:extLst>
      <p:ext uri="{BB962C8B-B14F-4D97-AF65-F5344CB8AC3E}">
        <p14:creationId xmlns:p14="http://schemas.microsoft.com/office/powerpoint/2010/main" val="17729231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29</a:t>
            </a:fld>
            <a:endParaRPr lang="zh-CN" altLang="en-US"/>
          </a:p>
        </p:txBody>
      </p:sp>
    </p:spTree>
    <p:extLst>
      <p:ext uri="{BB962C8B-B14F-4D97-AF65-F5344CB8AC3E}">
        <p14:creationId xmlns:p14="http://schemas.microsoft.com/office/powerpoint/2010/main" val="15598766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3</a:t>
            </a:fld>
            <a:endParaRPr lang="zh-CN" altLang="en-US"/>
          </a:p>
        </p:txBody>
      </p:sp>
    </p:spTree>
    <p:extLst>
      <p:ext uri="{BB962C8B-B14F-4D97-AF65-F5344CB8AC3E}">
        <p14:creationId xmlns:p14="http://schemas.microsoft.com/office/powerpoint/2010/main" val="20759156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30</a:t>
            </a:fld>
            <a:endParaRPr lang="zh-CN" altLang="en-US"/>
          </a:p>
        </p:txBody>
      </p:sp>
    </p:spTree>
    <p:extLst>
      <p:ext uri="{BB962C8B-B14F-4D97-AF65-F5344CB8AC3E}">
        <p14:creationId xmlns:p14="http://schemas.microsoft.com/office/powerpoint/2010/main" val="703992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31</a:t>
            </a:fld>
            <a:endParaRPr lang="zh-CN" altLang="en-US"/>
          </a:p>
        </p:txBody>
      </p:sp>
    </p:spTree>
    <p:extLst>
      <p:ext uri="{BB962C8B-B14F-4D97-AF65-F5344CB8AC3E}">
        <p14:creationId xmlns:p14="http://schemas.microsoft.com/office/powerpoint/2010/main" val="3510903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4</a:t>
            </a:fld>
            <a:endParaRPr lang="zh-CN" altLang="en-US"/>
          </a:p>
        </p:txBody>
      </p:sp>
    </p:spTree>
    <p:extLst>
      <p:ext uri="{BB962C8B-B14F-4D97-AF65-F5344CB8AC3E}">
        <p14:creationId xmlns:p14="http://schemas.microsoft.com/office/powerpoint/2010/main" val="8359701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5</a:t>
            </a:fld>
            <a:endParaRPr lang="zh-CN" altLang="en-US"/>
          </a:p>
        </p:txBody>
      </p:sp>
    </p:spTree>
    <p:extLst>
      <p:ext uri="{BB962C8B-B14F-4D97-AF65-F5344CB8AC3E}">
        <p14:creationId xmlns:p14="http://schemas.microsoft.com/office/powerpoint/2010/main" val="2037115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6</a:t>
            </a:fld>
            <a:endParaRPr lang="zh-CN" altLang="en-US"/>
          </a:p>
        </p:txBody>
      </p:sp>
    </p:spTree>
    <p:extLst>
      <p:ext uri="{BB962C8B-B14F-4D97-AF65-F5344CB8AC3E}">
        <p14:creationId xmlns:p14="http://schemas.microsoft.com/office/powerpoint/2010/main" val="1434792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7</a:t>
            </a:fld>
            <a:endParaRPr lang="zh-CN" altLang="en-US"/>
          </a:p>
        </p:txBody>
      </p:sp>
    </p:spTree>
    <p:extLst>
      <p:ext uri="{BB962C8B-B14F-4D97-AF65-F5344CB8AC3E}">
        <p14:creationId xmlns:p14="http://schemas.microsoft.com/office/powerpoint/2010/main" val="4378520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8</a:t>
            </a:fld>
            <a:endParaRPr lang="zh-CN" altLang="en-US"/>
          </a:p>
        </p:txBody>
      </p:sp>
    </p:spTree>
    <p:extLst>
      <p:ext uri="{BB962C8B-B14F-4D97-AF65-F5344CB8AC3E}">
        <p14:creationId xmlns:p14="http://schemas.microsoft.com/office/powerpoint/2010/main" val="3839392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79FCC0-F3A4-4F6D-B994-FAF4B7E9E963}" type="slidenum">
              <a:rPr lang="zh-CN" altLang="en-US" smtClean="0"/>
              <a:t>9</a:t>
            </a:fld>
            <a:endParaRPr lang="zh-CN" altLang="en-US"/>
          </a:p>
        </p:txBody>
      </p:sp>
    </p:spTree>
    <p:extLst>
      <p:ext uri="{BB962C8B-B14F-4D97-AF65-F5344CB8AC3E}">
        <p14:creationId xmlns:p14="http://schemas.microsoft.com/office/powerpoint/2010/main" val="1002614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6F25AE-D0A5-43BF-BC54-A7F16E5C14F7}"/>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7ADAA33-B6AF-4035-8098-BBC1643208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D51BF377-9AB8-47B5-BC97-24F4A8972955}"/>
              </a:ext>
            </a:extLst>
          </p:cNvPr>
          <p:cNvSpPr>
            <a:spLocks noGrp="1"/>
          </p:cNvSpPr>
          <p:nvPr>
            <p:ph type="dt" sz="half" idx="10"/>
          </p:nvPr>
        </p:nvSpPr>
        <p:spPr/>
        <p:txBody>
          <a:bodyPr/>
          <a:lstStyle/>
          <a:p>
            <a:fld id="{4BBB2EB3-314F-4884-A9D2-B2660A452188}" type="datetimeFigureOut">
              <a:rPr lang="zh-CN" altLang="en-US" smtClean="0"/>
              <a:t>2023/6/25</a:t>
            </a:fld>
            <a:endParaRPr lang="zh-CN" altLang="en-US"/>
          </a:p>
        </p:txBody>
      </p:sp>
      <p:sp>
        <p:nvSpPr>
          <p:cNvPr id="5" name="页脚占位符 4">
            <a:extLst>
              <a:ext uri="{FF2B5EF4-FFF2-40B4-BE49-F238E27FC236}">
                <a16:creationId xmlns:a16="http://schemas.microsoft.com/office/drawing/2014/main" id="{930E3BC8-DD04-47AC-A23A-899DF4CB245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7380BB9-0C45-4D85-8BA6-5281D108E973}"/>
              </a:ext>
            </a:extLst>
          </p:cNvPr>
          <p:cNvSpPr>
            <a:spLocks noGrp="1"/>
          </p:cNvSpPr>
          <p:nvPr>
            <p:ph type="sldNum" sz="quarter" idx="12"/>
          </p:nvPr>
        </p:nvSpPr>
        <p:spPr/>
        <p:txBody>
          <a:body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26874567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13EE08-4AFD-4489-B411-5E46EF5D7CC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297E2D4-6D3A-4A26-99AF-2DA8F1E8A8B5}"/>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D6A84EA-A2B2-4E14-B02F-2053D3C43780}"/>
              </a:ext>
            </a:extLst>
          </p:cNvPr>
          <p:cNvSpPr>
            <a:spLocks noGrp="1"/>
          </p:cNvSpPr>
          <p:nvPr>
            <p:ph type="dt" sz="half" idx="10"/>
          </p:nvPr>
        </p:nvSpPr>
        <p:spPr/>
        <p:txBody>
          <a:bodyPr/>
          <a:lstStyle/>
          <a:p>
            <a:fld id="{4BBB2EB3-314F-4884-A9D2-B2660A452188}" type="datetimeFigureOut">
              <a:rPr lang="zh-CN" altLang="en-US" smtClean="0"/>
              <a:t>2023/6/25</a:t>
            </a:fld>
            <a:endParaRPr lang="zh-CN" altLang="en-US"/>
          </a:p>
        </p:txBody>
      </p:sp>
      <p:sp>
        <p:nvSpPr>
          <p:cNvPr id="5" name="页脚占位符 4">
            <a:extLst>
              <a:ext uri="{FF2B5EF4-FFF2-40B4-BE49-F238E27FC236}">
                <a16:creationId xmlns:a16="http://schemas.microsoft.com/office/drawing/2014/main" id="{80EB1FF5-C624-4098-BF79-D7945258745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EC936A5-A676-4112-87EC-879616BC3325}"/>
              </a:ext>
            </a:extLst>
          </p:cNvPr>
          <p:cNvSpPr>
            <a:spLocks noGrp="1"/>
          </p:cNvSpPr>
          <p:nvPr>
            <p:ph type="sldNum" sz="quarter" idx="12"/>
          </p:nvPr>
        </p:nvSpPr>
        <p:spPr/>
        <p:txBody>
          <a:body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33228291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EE15146-16ED-42AE-BD55-BB07A5F237D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C0D50FD-96A6-430B-84C7-5BB884DA72F1}"/>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EF5BB24-0C7C-4D2C-8A7E-8ACD2334809D}"/>
              </a:ext>
            </a:extLst>
          </p:cNvPr>
          <p:cNvSpPr>
            <a:spLocks noGrp="1"/>
          </p:cNvSpPr>
          <p:nvPr>
            <p:ph type="dt" sz="half" idx="10"/>
          </p:nvPr>
        </p:nvSpPr>
        <p:spPr/>
        <p:txBody>
          <a:bodyPr/>
          <a:lstStyle/>
          <a:p>
            <a:fld id="{4BBB2EB3-314F-4884-A9D2-B2660A452188}" type="datetimeFigureOut">
              <a:rPr lang="zh-CN" altLang="en-US" smtClean="0"/>
              <a:t>2023/6/25</a:t>
            </a:fld>
            <a:endParaRPr lang="zh-CN" altLang="en-US"/>
          </a:p>
        </p:txBody>
      </p:sp>
      <p:sp>
        <p:nvSpPr>
          <p:cNvPr id="5" name="页脚占位符 4">
            <a:extLst>
              <a:ext uri="{FF2B5EF4-FFF2-40B4-BE49-F238E27FC236}">
                <a16:creationId xmlns:a16="http://schemas.microsoft.com/office/drawing/2014/main" id="{A9220C4B-229B-43FD-8254-AFC7FC7ED38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C435F3D-43BC-41E3-BE83-F336B8AEA069}"/>
              </a:ext>
            </a:extLst>
          </p:cNvPr>
          <p:cNvSpPr>
            <a:spLocks noGrp="1"/>
          </p:cNvSpPr>
          <p:nvPr>
            <p:ph type="sldNum" sz="quarter" idx="12"/>
          </p:nvPr>
        </p:nvSpPr>
        <p:spPr/>
        <p:txBody>
          <a:body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2847977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D35E4B-6872-43D9-899F-321CE6C45BC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2D53B3B-0E63-42D7-B2D5-D40893E13FAB}"/>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CD8CD93-D49D-4A99-82F7-115D4440CF8A}"/>
              </a:ext>
            </a:extLst>
          </p:cNvPr>
          <p:cNvSpPr>
            <a:spLocks noGrp="1"/>
          </p:cNvSpPr>
          <p:nvPr>
            <p:ph type="dt" sz="half" idx="10"/>
          </p:nvPr>
        </p:nvSpPr>
        <p:spPr/>
        <p:txBody>
          <a:bodyPr/>
          <a:lstStyle/>
          <a:p>
            <a:fld id="{4BBB2EB3-314F-4884-A9D2-B2660A452188}" type="datetimeFigureOut">
              <a:rPr lang="zh-CN" altLang="en-US" smtClean="0"/>
              <a:t>2023/6/25</a:t>
            </a:fld>
            <a:endParaRPr lang="zh-CN" altLang="en-US"/>
          </a:p>
        </p:txBody>
      </p:sp>
      <p:sp>
        <p:nvSpPr>
          <p:cNvPr id="5" name="页脚占位符 4">
            <a:extLst>
              <a:ext uri="{FF2B5EF4-FFF2-40B4-BE49-F238E27FC236}">
                <a16:creationId xmlns:a16="http://schemas.microsoft.com/office/drawing/2014/main" id="{71092A02-FADB-4C91-8797-4842C6A0DDC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76C1223-5666-480A-A5FF-F80ED6908F67}"/>
              </a:ext>
            </a:extLst>
          </p:cNvPr>
          <p:cNvSpPr>
            <a:spLocks noGrp="1"/>
          </p:cNvSpPr>
          <p:nvPr>
            <p:ph type="sldNum" sz="quarter" idx="12"/>
          </p:nvPr>
        </p:nvSpPr>
        <p:spPr/>
        <p:txBody>
          <a:body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204149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7C7C2D-4A5D-4D2F-BFE4-B2C8B6CE105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13391F2-5A50-4735-BD87-88D3A39367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6CFD08A8-4421-40B1-805F-5CF8451037AA}"/>
              </a:ext>
            </a:extLst>
          </p:cNvPr>
          <p:cNvSpPr>
            <a:spLocks noGrp="1"/>
          </p:cNvSpPr>
          <p:nvPr>
            <p:ph type="dt" sz="half" idx="10"/>
          </p:nvPr>
        </p:nvSpPr>
        <p:spPr/>
        <p:txBody>
          <a:bodyPr/>
          <a:lstStyle/>
          <a:p>
            <a:fld id="{4BBB2EB3-314F-4884-A9D2-B2660A452188}" type="datetimeFigureOut">
              <a:rPr lang="zh-CN" altLang="en-US" smtClean="0"/>
              <a:t>2023/6/25</a:t>
            </a:fld>
            <a:endParaRPr lang="zh-CN" altLang="en-US"/>
          </a:p>
        </p:txBody>
      </p:sp>
      <p:sp>
        <p:nvSpPr>
          <p:cNvPr id="5" name="页脚占位符 4">
            <a:extLst>
              <a:ext uri="{FF2B5EF4-FFF2-40B4-BE49-F238E27FC236}">
                <a16:creationId xmlns:a16="http://schemas.microsoft.com/office/drawing/2014/main" id="{E1F2E3FE-5D34-4ED1-B58C-76016361E2E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2B3FDAB-4327-48C4-9C4E-89E17E12E57D}"/>
              </a:ext>
            </a:extLst>
          </p:cNvPr>
          <p:cNvSpPr>
            <a:spLocks noGrp="1"/>
          </p:cNvSpPr>
          <p:nvPr>
            <p:ph type="sldNum" sz="quarter" idx="12"/>
          </p:nvPr>
        </p:nvSpPr>
        <p:spPr/>
        <p:txBody>
          <a:body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40971374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C80366-2842-4120-8A57-9071A6053A4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C2C8BC7-DF3D-44D7-9AAD-B24B43092725}"/>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DE98D3CF-1129-477A-B085-EA8779D6ED9C}"/>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4A646D84-D568-4488-BE55-AB145DBE7321}"/>
              </a:ext>
            </a:extLst>
          </p:cNvPr>
          <p:cNvSpPr>
            <a:spLocks noGrp="1"/>
          </p:cNvSpPr>
          <p:nvPr>
            <p:ph type="dt" sz="half" idx="10"/>
          </p:nvPr>
        </p:nvSpPr>
        <p:spPr/>
        <p:txBody>
          <a:bodyPr/>
          <a:lstStyle/>
          <a:p>
            <a:fld id="{4BBB2EB3-314F-4884-A9D2-B2660A452188}" type="datetimeFigureOut">
              <a:rPr lang="zh-CN" altLang="en-US" smtClean="0"/>
              <a:t>2023/6/25</a:t>
            </a:fld>
            <a:endParaRPr lang="zh-CN" altLang="en-US"/>
          </a:p>
        </p:txBody>
      </p:sp>
      <p:sp>
        <p:nvSpPr>
          <p:cNvPr id="6" name="页脚占位符 5">
            <a:extLst>
              <a:ext uri="{FF2B5EF4-FFF2-40B4-BE49-F238E27FC236}">
                <a16:creationId xmlns:a16="http://schemas.microsoft.com/office/drawing/2014/main" id="{8E18F1CD-8C01-4CDE-9A73-8E853A09D87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933A24A-406B-4B47-94E1-EB881ECEABCE}"/>
              </a:ext>
            </a:extLst>
          </p:cNvPr>
          <p:cNvSpPr>
            <a:spLocks noGrp="1"/>
          </p:cNvSpPr>
          <p:nvPr>
            <p:ph type="sldNum" sz="quarter" idx="12"/>
          </p:nvPr>
        </p:nvSpPr>
        <p:spPr/>
        <p:txBody>
          <a:body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4163244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D43244-CCD9-4E2B-8D91-DCE8AB0916A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F8688E4-D300-4EF3-8C6D-7F68C719CB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6BFCAC81-E44F-474C-A015-FF35E8CBB810}"/>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F6CDE10E-645A-43EA-B36E-5A2B803F0E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EDE4FA74-4E3C-4E0B-8678-16699EE277AE}"/>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979BF925-5703-412E-BCDD-9C8A565F1BE8}"/>
              </a:ext>
            </a:extLst>
          </p:cNvPr>
          <p:cNvSpPr>
            <a:spLocks noGrp="1"/>
          </p:cNvSpPr>
          <p:nvPr>
            <p:ph type="dt" sz="half" idx="10"/>
          </p:nvPr>
        </p:nvSpPr>
        <p:spPr/>
        <p:txBody>
          <a:bodyPr/>
          <a:lstStyle/>
          <a:p>
            <a:fld id="{4BBB2EB3-314F-4884-A9D2-B2660A452188}" type="datetimeFigureOut">
              <a:rPr lang="zh-CN" altLang="en-US" smtClean="0"/>
              <a:t>2023/6/25</a:t>
            </a:fld>
            <a:endParaRPr lang="zh-CN" altLang="en-US"/>
          </a:p>
        </p:txBody>
      </p:sp>
      <p:sp>
        <p:nvSpPr>
          <p:cNvPr id="8" name="页脚占位符 7">
            <a:extLst>
              <a:ext uri="{FF2B5EF4-FFF2-40B4-BE49-F238E27FC236}">
                <a16:creationId xmlns:a16="http://schemas.microsoft.com/office/drawing/2014/main" id="{51B18CD2-E8BD-4DFC-97CD-2843D3E9059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72CE768B-9031-4F28-97C8-B15D9177C206}"/>
              </a:ext>
            </a:extLst>
          </p:cNvPr>
          <p:cNvSpPr>
            <a:spLocks noGrp="1"/>
          </p:cNvSpPr>
          <p:nvPr>
            <p:ph type="sldNum" sz="quarter" idx="12"/>
          </p:nvPr>
        </p:nvSpPr>
        <p:spPr/>
        <p:txBody>
          <a:body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4117315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BE7705-BE7A-47AA-B859-4871794800B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9F673E5C-748B-46D5-BC8D-3FBF89F9D163}"/>
              </a:ext>
            </a:extLst>
          </p:cNvPr>
          <p:cNvSpPr>
            <a:spLocks noGrp="1"/>
          </p:cNvSpPr>
          <p:nvPr>
            <p:ph type="dt" sz="half" idx="10"/>
          </p:nvPr>
        </p:nvSpPr>
        <p:spPr/>
        <p:txBody>
          <a:bodyPr/>
          <a:lstStyle/>
          <a:p>
            <a:fld id="{4BBB2EB3-314F-4884-A9D2-B2660A452188}" type="datetimeFigureOut">
              <a:rPr lang="zh-CN" altLang="en-US" smtClean="0"/>
              <a:t>2023/6/25</a:t>
            </a:fld>
            <a:endParaRPr lang="zh-CN" altLang="en-US"/>
          </a:p>
        </p:txBody>
      </p:sp>
      <p:sp>
        <p:nvSpPr>
          <p:cNvPr id="4" name="页脚占位符 3">
            <a:extLst>
              <a:ext uri="{FF2B5EF4-FFF2-40B4-BE49-F238E27FC236}">
                <a16:creationId xmlns:a16="http://schemas.microsoft.com/office/drawing/2014/main" id="{1B451EF3-0F64-4099-AA76-80DD3092EA0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46FF243-6C92-4503-B279-3B7055CBB3F9}"/>
              </a:ext>
            </a:extLst>
          </p:cNvPr>
          <p:cNvSpPr>
            <a:spLocks noGrp="1"/>
          </p:cNvSpPr>
          <p:nvPr>
            <p:ph type="sldNum" sz="quarter" idx="12"/>
          </p:nvPr>
        </p:nvSpPr>
        <p:spPr/>
        <p:txBody>
          <a:body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378666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DA5E1F8-4F36-4E12-BF45-610F2AAE6078}"/>
              </a:ext>
            </a:extLst>
          </p:cNvPr>
          <p:cNvSpPr>
            <a:spLocks noGrp="1"/>
          </p:cNvSpPr>
          <p:nvPr>
            <p:ph type="dt" sz="half" idx="10"/>
          </p:nvPr>
        </p:nvSpPr>
        <p:spPr/>
        <p:txBody>
          <a:bodyPr/>
          <a:lstStyle/>
          <a:p>
            <a:fld id="{4BBB2EB3-314F-4884-A9D2-B2660A452188}" type="datetimeFigureOut">
              <a:rPr lang="zh-CN" altLang="en-US" smtClean="0"/>
              <a:t>2023/6/25</a:t>
            </a:fld>
            <a:endParaRPr lang="zh-CN" altLang="en-US"/>
          </a:p>
        </p:txBody>
      </p:sp>
      <p:sp>
        <p:nvSpPr>
          <p:cNvPr id="3" name="页脚占位符 2">
            <a:extLst>
              <a:ext uri="{FF2B5EF4-FFF2-40B4-BE49-F238E27FC236}">
                <a16:creationId xmlns:a16="http://schemas.microsoft.com/office/drawing/2014/main" id="{409B95EB-9CC9-4116-BAF6-FF1A8F29972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128C040E-2AA5-4266-AF30-73AF3003A259}"/>
              </a:ext>
            </a:extLst>
          </p:cNvPr>
          <p:cNvSpPr>
            <a:spLocks noGrp="1"/>
          </p:cNvSpPr>
          <p:nvPr>
            <p:ph type="sldNum" sz="quarter" idx="12"/>
          </p:nvPr>
        </p:nvSpPr>
        <p:spPr/>
        <p:txBody>
          <a:body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558398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4A0890-7300-4C39-A81D-60A9904313D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94541E5-CB56-480C-9007-BE18A52453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6B2BCB8C-79C5-492F-8AA2-336E9CF933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15BB530B-28BA-46D5-A049-C3F05C855D0F}"/>
              </a:ext>
            </a:extLst>
          </p:cNvPr>
          <p:cNvSpPr>
            <a:spLocks noGrp="1"/>
          </p:cNvSpPr>
          <p:nvPr>
            <p:ph type="dt" sz="half" idx="10"/>
          </p:nvPr>
        </p:nvSpPr>
        <p:spPr/>
        <p:txBody>
          <a:bodyPr/>
          <a:lstStyle/>
          <a:p>
            <a:fld id="{4BBB2EB3-314F-4884-A9D2-B2660A452188}" type="datetimeFigureOut">
              <a:rPr lang="zh-CN" altLang="en-US" smtClean="0"/>
              <a:t>2023/6/25</a:t>
            </a:fld>
            <a:endParaRPr lang="zh-CN" altLang="en-US"/>
          </a:p>
        </p:txBody>
      </p:sp>
      <p:sp>
        <p:nvSpPr>
          <p:cNvPr id="6" name="页脚占位符 5">
            <a:extLst>
              <a:ext uri="{FF2B5EF4-FFF2-40B4-BE49-F238E27FC236}">
                <a16:creationId xmlns:a16="http://schemas.microsoft.com/office/drawing/2014/main" id="{B9E4E5D2-8869-4810-AB75-9EECACE4840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CF7FC5E-3F71-497E-B9EA-0E3C1917C664}"/>
              </a:ext>
            </a:extLst>
          </p:cNvPr>
          <p:cNvSpPr>
            <a:spLocks noGrp="1"/>
          </p:cNvSpPr>
          <p:nvPr>
            <p:ph type="sldNum" sz="quarter" idx="12"/>
          </p:nvPr>
        </p:nvSpPr>
        <p:spPr/>
        <p:txBody>
          <a:body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3327584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09E5EA-C913-4FBA-9B74-35A6392DAC1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8F4E3A4-D303-40D8-99C5-9C0E69D81E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FFD4A22-F02B-43B0-9559-C757489433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85D2FF15-2AD1-4B99-9686-AD025CF97802}"/>
              </a:ext>
            </a:extLst>
          </p:cNvPr>
          <p:cNvSpPr>
            <a:spLocks noGrp="1"/>
          </p:cNvSpPr>
          <p:nvPr>
            <p:ph type="dt" sz="half" idx="10"/>
          </p:nvPr>
        </p:nvSpPr>
        <p:spPr/>
        <p:txBody>
          <a:bodyPr/>
          <a:lstStyle/>
          <a:p>
            <a:fld id="{4BBB2EB3-314F-4884-A9D2-B2660A452188}" type="datetimeFigureOut">
              <a:rPr lang="zh-CN" altLang="en-US" smtClean="0"/>
              <a:t>2023/6/25</a:t>
            </a:fld>
            <a:endParaRPr lang="zh-CN" altLang="en-US"/>
          </a:p>
        </p:txBody>
      </p:sp>
      <p:sp>
        <p:nvSpPr>
          <p:cNvPr id="6" name="页脚占位符 5">
            <a:extLst>
              <a:ext uri="{FF2B5EF4-FFF2-40B4-BE49-F238E27FC236}">
                <a16:creationId xmlns:a16="http://schemas.microsoft.com/office/drawing/2014/main" id="{2D24E8AA-1672-46FC-991A-25E0829C8A9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2E80983-52EF-4EA2-AC7B-07A70241D1FE}"/>
              </a:ext>
            </a:extLst>
          </p:cNvPr>
          <p:cNvSpPr>
            <a:spLocks noGrp="1"/>
          </p:cNvSpPr>
          <p:nvPr>
            <p:ph type="sldNum" sz="quarter" idx="12"/>
          </p:nvPr>
        </p:nvSpPr>
        <p:spPr/>
        <p:txBody>
          <a:body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2910076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20DE5F5-8D8D-4972-A2FF-EDBB3641D5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191246AA-D7B2-4FAF-B299-721D7102F7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F1E8A54-4DD3-4645-A8AE-AD27B09E6E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BB2EB3-314F-4884-A9D2-B2660A452188}" type="datetimeFigureOut">
              <a:rPr lang="zh-CN" altLang="en-US" smtClean="0"/>
              <a:t>2023/6/25</a:t>
            </a:fld>
            <a:endParaRPr lang="zh-CN" altLang="en-US"/>
          </a:p>
        </p:txBody>
      </p:sp>
      <p:sp>
        <p:nvSpPr>
          <p:cNvPr id="5" name="页脚占位符 4">
            <a:extLst>
              <a:ext uri="{FF2B5EF4-FFF2-40B4-BE49-F238E27FC236}">
                <a16:creationId xmlns:a16="http://schemas.microsoft.com/office/drawing/2014/main" id="{9C8F6C8C-939E-4E50-8653-514AC70115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345AC97E-8864-43E9-A6EB-94E2F8ADF7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E3F4A3-A35A-49B4-8F1B-447197911041}" type="slidenum">
              <a:rPr lang="zh-CN" altLang="en-US" smtClean="0"/>
              <a:t>‹#›</a:t>
            </a:fld>
            <a:endParaRPr lang="zh-CN" altLang="en-US"/>
          </a:p>
        </p:txBody>
      </p:sp>
    </p:spTree>
    <p:extLst>
      <p:ext uri="{BB962C8B-B14F-4D97-AF65-F5344CB8AC3E}">
        <p14:creationId xmlns:p14="http://schemas.microsoft.com/office/powerpoint/2010/main" val="26468054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形状 7">
            <a:extLst>
              <a:ext uri="{FF2B5EF4-FFF2-40B4-BE49-F238E27FC236}">
                <a16:creationId xmlns:a16="http://schemas.microsoft.com/office/drawing/2014/main" id="{F469DA7F-C80B-4FD0-A637-948987A0F5AB}"/>
              </a:ext>
            </a:extLst>
          </p:cNvPr>
          <p:cNvSpPr/>
          <p:nvPr/>
        </p:nvSpPr>
        <p:spPr>
          <a:xfrm>
            <a:off x="-333374" y="0"/>
            <a:ext cx="12858748" cy="2017486"/>
          </a:xfrm>
          <a:custGeom>
            <a:avLst/>
            <a:gdLst>
              <a:gd name="connsiteX0" fmla="*/ 0 w 13527369"/>
              <a:gd name="connsiteY0" fmla="*/ 0 h 2448233"/>
              <a:gd name="connsiteX1" fmla="*/ 13527369 w 13527369"/>
              <a:gd name="connsiteY1" fmla="*/ 0 h 2448233"/>
              <a:gd name="connsiteX2" fmla="*/ 13482016 w 13527369"/>
              <a:gd name="connsiteY2" fmla="*/ 43797 h 2448233"/>
              <a:gd name="connsiteX3" fmla="*/ 6763685 w 13527369"/>
              <a:gd name="connsiteY3" fmla="*/ 2448233 h 2448233"/>
              <a:gd name="connsiteX4" fmla="*/ 45353 w 13527369"/>
              <a:gd name="connsiteY4" fmla="*/ 43797 h 2448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7369" h="2448233">
                <a:moveTo>
                  <a:pt x="0" y="0"/>
                </a:moveTo>
                <a:lnTo>
                  <a:pt x="13527369" y="0"/>
                </a:lnTo>
                <a:lnTo>
                  <a:pt x="13482016" y="43797"/>
                </a:lnTo>
                <a:cubicBezTo>
                  <a:pt x="11885122" y="1512247"/>
                  <a:pt x="9468436" y="2448233"/>
                  <a:pt x="6763685" y="2448233"/>
                </a:cubicBezTo>
                <a:cubicBezTo>
                  <a:pt x="4058932" y="2448233"/>
                  <a:pt x="1642246" y="1512247"/>
                  <a:pt x="45353" y="43797"/>
                </a:cubicBezTo>
                <a:close/>
              </a:path>
            </a:pathLst>
          </a:cu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D718F7B6-3412-4A04-BA50-A2FA27FBE3BF}"/>
              </a:ext>
            </a:extLst>
          </p:cNvPr>
          <p:cNvSpPr/>
          <p:nvPr/>
        </p:nvSpPr>
        <p:spPr>
          <a:xfrm>
            <a:off x="5276850" y="1188811"/>
            <a:ext cx="1638300" cy="1638300"/>
          </a:xfrm>
          <a:prstGeom prst="ellipse">
            <a:avLst/>
          </a:prstGeom>
          <a:solidFill>
            <a:srgbClr val="204E6C"/>
          </a:solidFill>
          <a:ln w="508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E440DD40-10A7-49E2-AAFC-443475ADEC7C}"/>
              </a:ext>
            </a:extLst>
          </p:cNvPr>
          <p:cNvSpPr txBox="1"/>
          <p:nvPr/>
        </p:nvSpPr>
        <p:spPr>
          <a:xfrm>
            <a:off x="1633795" y="2955601"/>
            <a:ext cx="9475952" cy="1938992"/>
          </a:xfrm>
          <a:prstGeom prst="rect">
            <a:avLst/>
          </a:prstGeom>
          <a:noFill/>
        </p:spPr>
        <p:txBody>
          <a:bodyPr wrap="square" rtlCol="0">
            <a:spAutoFit/>
          </a:bodyPr>
          <a:lstStyle/>
          <a:p>
            <a:pPr algn="ctr"/>
            <a:r>
              <a:rPr lang="zh-CN" altLang="en-US" sz="6000" b="1" dirty="0">
                <a:solidFill>
                  <a:srgbClr val="204E6C"/>
                </a:solidFill>
                <a:latin typeface="微软雅黑" panose="020B0503020204020204" pitchFamily="34" charset="-122"/>
                <a:ea typeface="微软雅黑" panose="020B0503020204020204" pitchFamily="34" charset="-122"/>
              </a:rPr>
              <a:t>电影之路</a:t>
            </a:r>
            <a:r>
              <a:rPr lang="en-US" altLang="zh-CN" sz="6000" b="1" dirty="0">
                <a:solidFill>
                  <a:srgbClr val="204E6C"/>
                </a:solidFill>
                <a:latin typeface="微软雅黑" panose="020B0503020204020204" pitchFamily="34" charset="-122"/>
                <a:ea typeface="微软雅黑" panose="020B0503020204020204" pitchFamily="34" charset="-122"/>
              </a:rPr>
              <a:t>:</a:t>
            </a:r>
            <a:r>
              <a:rPr lang="zh-CN" altLang="en-US" sz="6000" b="1" dirty="0">
                <a:solidFill>
                  <a:srgbClr val="204E6C"/>
                </a:solidFill>
                <a:latin typeface="微软雅黑" panose="020B0503020204020204" pitchFamily="34" charset="-122"/>
                <a:ea typeface="微软雅黑" panose="020B0503020204020204" pitchFamily="34" charset="-122"/>
              </a:rPr>
              <a:t>数据驱动的影业决策支持</a:t>
            </a:r>
          </a:p>
        </p:txBody>
      </p:sp>
      <p:sp>
        <p:nvSpPr>
          <p:cNvPr id="16" name="文本框 15">
            <a:extLst>
              <a:ext uri="{FF2B5EF4-FFF2-40B4-BE49-F238E27FC236}">
                <a16:creationId xmlns:a16="http://schemas.microsoft.com/office/drawing/2014/main" id="{F4B50236-B0D0-43B2-AD2A-E46CEEF9811A}"/>
              </a:ext>
            </a:extLst>
          </p:cNvPr>
          <p:cNvSpPr txBox="1"/>
          <p:nvPr/>
        </p:nvSpPr>
        <p:spPr>
          <a:xfrm>
            <a:off x="5627787" y="4881859"/>
            <a:ext cx="1499394" cy="523220"/>
          </a:xfrm>
          <a:prstGeom prst="rect">
            <a:avLst/>
          </a:prstGeom>
          <a:noFill/>
        </p:spPr>
        <p:txBody>
          <a:bodyPr wrap="square" rtlCol="0">
            <a:spAutoFit/>
          </a:bodyPr>
          <a:lstStyle/>
          <a:p>
            <a:r>
              <a:rPr lang="zh-CN" altLang="en-US" sz="2800" dirty="0">
                <a:solidFill>
                  <a:srgbClr val="204E6C"/>
                </a:solidFill>
                <a:latin typeface="微软雅黑" panose="020B0503020204020204" pitchFamily="34" charset="-122"/>
                <a:ea typeface="微软雅黑" panose="020B0503020204020204" pitchFamily="34" charset="-122"/>
              </a:rPr>
              <a:t>第</a:t>
            </a:r>
            <a:r>
              <a:rPr lang="en-US" altLang="zh-CN" sz="2800" dirty="0">
                <a:solidFill>
                  <a:srgbClr val="204E6C"/>
                </a:solidFill>
                <a:latin typeface="微软雅黑" panose="020B0503020204020204" pitchFamily="34" charset="-122"/>
                <a:ea typeface="微软雅黑" panose="020B0503020204020204" pitchFamily="34" charset="-122"/>
              </a:rPr>
              <a:t>1</a:t>
            </a:r>
            <a:r>
              <a:rPr lang="zh-CN" altLang="en-US" sz="2800" dirty="0">
                <a:solidFill>
                  <a:srgbClr val="204E6C"/>
                </a:solidFill>
                <a:latin typeface="微软雅黑" panose="020B0503020204020204" pitchFamily="34" charset="-122"/>
                <a:ea typeface="微软雅黑" panose="020B0503020204020204" pitchFamily="34" charset="-122"/>
              </a:rPr>
              <a:t>小组</a:t>
            </a:r>
          </a:p>
        </p:txBody>
      </p:sp>
      <p:grpSp>
        <p:nvGrpSpPr>
          <p:cNvPr id="2" name="组合 1">
            <a:extLst>
              <a:ext uri="{FF2B5EF4-FFF2-40B4-BE49-F238E27FC236}">
                <a16:creationId xmlns:a16="http://schemas.microsoft.com/office/drawing/2014/main" id="{0F1D9CE7-A05D-4760-8F2D-ACE5A01BAF44}"/>
              </a:ext>
            </a:extLst>
          </p:cNvPr>
          <p:cNvGrpSpPr/>
          <p:nvPr/>
        </p:nvGrpSpPr>
        <p:grpSpPr>
          <a:xfrm>
            <a:off x="4210346" y="5605581"/>
            <a:ext cx="4736430" cy="523220"/>
            <a:chOff x="3920059" y="5887533"/>
            <a:chExt cx="4736430" cy="523220"/>
          </a:xfrm>
        </p:grpSpPr>
        <p:sp>
          <p:nvSpPr>
            <p:cNvPr id="17" name="矩形: 圆角 16">
              <a:extLst>
                <a:ext uri="{FF2B5EF4-FFF2-40B4-BE49-F238E27FC236}">
                  <a16:creationId xmlns:a16="http://schemas.microsoft.com/office/drawing/2014/main" id="{40CB5B9F-F23E-4843-A63B-B563ECACCCC0}"/>
                </a:ext>
              </a:extLst>
            </p:cNvPr>
            <p:cNvSpPr/>
            <p:nvPr/>
          </p:nvSpPr>
          <p:spPr>
            <a:xfrm>
              <a:off x="3920059" y="5887533"/>
              <a:ext cx="4322849" cy="523220"/>
            </a:xfrm>
            <a:prstGeom prst="roundRect">
              <a:avLst>
                <a:gd name="adj" fmla="val 50000"/>
              </a:avLst>
            </a:pr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1F78365B-2AD9-4017-A1D7-18C0AD1BC695}"/>
                </a:ext>
              </a:extLst>
            </p:cNvPr>
            <p:cNvSpPr txBox="1"/>
            <p:nvPr/>
          </p:nvSpPr>
          <p:spPr>
            <a:xfrm>
              <a:off x="3979652" y="5949088"/>
              <a:ext cx="4676837"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小组成员：曾祥辉、梁汉林、邱雨晨</a:t>
              </a:r>
            </a:p>
          </p:txBody>
        </p:sp>
      </p:grpSp>
      <p:pic>
        <p:nvPicPr>
          <p:cNvPr id="3" name="轻音乐">
            <a:hlinkClick r:id="" action="ppaction://media"/>
            <a:extLst>
              <a:ext uri="{FF2B5EF4-FFF2-40B4-BE49-F238E27FC236}">
                <a16:creationId xmlns:a16="http://schemas.microsoft.com/office/drawing/2014/main" id="{26116811-7195-4D73-B478-5BEDCA8035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76180" y="-406400"/>
            <a:ext cx="406400" cy="406400"/>
          </a:xfrm>
          <a:prstGeom prst="rect">
            <a:avLst/>
          </a:prstGeom>
        </p:spPr>
      </p:pic>
      <p:pic>
        <p:nvPicPr>
          <p:cNvPr id="11" name="图片 10">
            <a:extLst>
              <a:ext uri="{FF2B5EF4-FFF2-40B4-BE49-F238E27FC236}">
                <a16:creationId xmlns:a16="http://schemas.microsoft.com/office/drawing/2014/main" id="{CCCCC008-9CB1-405D-AAF3-6679A826DEB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69939" y="729199"/>
            <a:ext cx="3652115" cy="2582683"/>
          </a:xfrm>
          <a:prstGeom prst="rect">
            <a:avLst/>
          </a:prstGeom>
        </p:spPr>
      </p:pic>
    </p:spTree>
    <p:extLst>
      <p:ext uri="{BB962C8B-B14F-4D97-AF65-F5344CB8AC3E}">
        <p14:creationId xmlns:p14="http://schemas.microsoft.com/office/powerpoint/2010/main" val="340645899"/>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audio>
              <p:cMediaNode vol="80000" numSld="999" showWhenStopped="0">
                <p:cTn id="2" repeatCount="indefinite" fill="remove"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239109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59" name="TextBox 6">
            <a:extLst>
              <a:ext uri="{FF2B5EF4-FFF2-40B4-BE49-F238E27FC236}">
                <a16:creationId xmlns:a16="http://schemas.microsoft.com/office/drawing/2014/main" id="{09DC91D5-1483-48D7-950F-B1F0D0A3712A}"/>
              </a:ext>
            </a:extLst>
          </p:cNvPr>
          <p:cNvSpPr txBox="1"/>
          <p:nvPr/>
        </p:nvSpPr>
        <p:spPr>
          <a:xfrm>
            <a:off x="1854504" y="562868"/>
            <a:ext cx="2961336"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     ——2.</a:t>
            </a:r>
            <a:r>
              <a:rPr lang="zh-CN" altLang="en-US" sz="2000" b="1" dirty="0">
                <a:solidFill>
                  <a:srgbClr val="204E6C"/>
                </a:solidFill>
                <a:latin typeface="+mn-ea"/>
              </a:rPr>
              <a:t>分析任务</a:t>
            </a:r>
            <a:r>
              <a:rPr lang="en-US" altLang="zh-CN" sz="2000" b="1" dirty="0">
                <a:solidFill>
                  <a:srgbClr val="204E6C"/>
                </a:solidFill>
                <a:latin typeface="+mn-ea"/>
              </a:rPr>
              <a:t>/</a:t>
            </a:r>
            <a:r>
              <a:rPr lang="zh-CN" altLang="en-US" sz="2000" b="1" dirty="0">
                <a:solidFill>
                  <a:srgbClr val="204E6C"/>
                </a:solidFill>
                <a:latin typeface="+mn-ea"/>
              </a:rPr>
              <a:t>问题</a:t>
            </a:r>
          </a:p>
        </p:txBody>
      </p:sp>
      <p:cxnSp>
        <p:nvCxnSpPr>
          <p:cNvPr id="61" name="直接连接符 60">
            <a:extLst>
              <a:ext uri="{FF2B5EF4-FFF2-40B4-BE49-F238E27FC236}">
                <a16:creationId xmlns:a16="http://schemas.microsoft.com/office/drawing/2014/main" id="{5151396D-9B09-40D9-987C-3DD3E378714D}"/>
              </a:ext>
            </a:extLst>
          </p:cNvPr>
          <p:cNvCxnSpPr>
            <a:cxnSpLocks/>
          </p:cNvCxnSpPr>
          <p:nvPr/>
        </p:nvCxnSpPr>
        <p:spPr>
          <a:xfrm>
            <a:off x="2187691"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分析任务</a:t>
            </a:r>
            <a:r>
              <a:rPr lang="en-US" altLang="zh-CN" sz="1600" b="1" dirty="0">
                <a:solidFill>
                  <a:schemeClr val="bg1"/>
                </a:solidFill>
                <a:latin typeface="+mn-ea"/>
              </a:rPr>
              <a:t>/</a:t>
            </a:r>
            <a:br>
              <a:rPr lang="en-US" altLang="zh-CN" sz="1600" b="1" dirty="0">
                <a:solidFill>
                  <a:schemeClr val="bg1"/>
                </a:solidFill>
                <a:latin typeface="+mn-ea"/>
              </a:rPr>
            </a:br>
            <a:r>
              <a:rPr lang="zh-CN" altLang="en-US" sz="1600" b="1" dirty="0">
                <a:solidFill>
                  <a:schemeClr val="bg1"/>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界面可视化</a:t>
            </a:r>
            <a:r>
              <a:rPr lang="en-US" altLang="zh-CN" sz="1600" b="1" dirty="0">
                <a:solidFill>
                  <a:schemeClr val="bg1">
                    <a:lumMod val="50000"/>
                  </a:schemeClr>
                </a:solidFill>
                <a:latin typeface="+mn-ea"/>
              </a:rPr>
              <a:t>/</a:t>
            </a:r>
          </a:p>
          <a:p>
            <a:pPr algn="ctr"/>
            <a:r>
              <a:rPr lang="zh-CN" altLang="en-US" sz="1600" b="1" dirty="0">
                <a:solidFill>
                  <a:schemeClr val="bg1">
                    <a:lumMod val="50000"/>
                  </a:schemeClr>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cxnSp>
        <p:nvCxnSpPr>
          <p:cNvPr id="47" name="直接连接符 46">
            <a:extLst>
              <a:ext uri="{FF2B5EF4-FFF2-40B4-BE49-F238E27FC236}">
                <a16:creationId xmlns:a16="http://schemas.microsoft.com/office/drawing/2014/main" id="{40060412-8792-4620-B47A-03794F3DF1C6}"/>
              </a:ext>
            </a:extLst>
          </p:cNvPr>
          <p:cNvCxnSpPr>
            <a:cxnSpLocks/>
          </p:cNvCxnSpPr>
          <p:nvPr/>
        </p:nvCxnSpPr>
        <p:spPr>
          <a:xfrm flipH="1" flipV="1">
            <a:off x="4964397" y="2541720"/>
            <a:ext cx="3628920" cy="1695603"/>
          </a:xfrm>
          <a:prstGeom prst="line">
            <a:avLst/>
          </a:prstGeom>
          <a:noFill/>
          <a:ln w="76200" cap="flat" cmpd="sng" algn="ctr">
            <a:solidFill>
              <a:schemeClr val="tx2"/>
            </a:solidFill>
            <a:prstDash val="solid"/>
          </a:ln>
          <a:effectLst/>
        </p:spPr>
      </p:cxnSp>
      <p:cxnSp>
        <p:nvCxnSpPr>
          <p:cNvPr id="48" name="直接连接符 47">
            <a:extLst>
              <a:ext uri="{FF2B5EF4-FFF2-40B4-BE49-F238E27FC236}">
                <a16:creationId xmlns:a16="http://schemas.microsoft.com/office/drawing/2014/main" id="{B2F30A57-E6E5-47BC-B750-6FE35F96ED12}"/>
              </a:ext>
            </a:extLst>
          </p:cNvPr>
          <p:cNvCxnSpPr>
            <a:cxnSpLocks/>
          </p:cNvCxnSpPr>
          <p:nvPr/>
        </p:nvCxnSpPr>
        <p:spPr>
          <a:xfrm flipV="1">
            <a:off x="4180332" y="2100197"/>
            <a:ext cx="4562601" cy="2165042"/>
          </a:xfrm>
          <a:prstGeom prst="line">
            <a:avLst/>
          </a:prstGeom>
          <a:noFill/>
          <a:ln w="76200" cap="flat" cmpd="sng" algn="ctr">
            <a:solidFill>
              <a:schemeClr val="tx2"/>
            </a:solidFill>
            <a:prstDash val="solid"/>
          </a:ln>
          <a:effectLst/>
        </p:spPr>
      </p:cxnSp>
      <p:grpSp>
        <p:nvGrpSpPr>
          <p:cNvPr id="49" name="组合 48">
            <a:extLst>
              <a:ext uri="{FF2B5EF4-FFF2-40B4-BE49-F238E27FC236}">
                <a16:creationId xmlns:a16="http://schemas.microsoft.com/office/drawing/2014/main" id="{F0800B41-42E4-4909-B180-3DF3C4E7751B}"/>
              </a:ext>
            </a:extLst>
          </p:cNvPr>
          <p:cNvGrpSpPr/>
          <p:nvPr/>
        </p:nvGrpSpPr>
        <p:grpSpPr>
          <a:xfrm>
            <a:off x="3816333" y="2043582"/>
            <a:ext cx="1414632" cy="636545"/>
            <a:chOff x="1591195" y="3531392"/>
            <a:chExt cx="1721136" cy="774463"/>
          </a:xfrm>
          <a:effectLst>
            <a:outerShdw blurRad="444500" dist="254000" dir="8100000" algn="tr" rotWithShape="0">
              <a:prstClr val="black">
                <a:alpha val="50000"/>
              </a:prstClr>
            </a:outerShdw>
          </a:effectLst>
        </p:grpSpPr>
        <p:sp>
          <p:nvSpPr>
            <p:cNvPr id="50" name="圆角矩形 104">
              <a:extLst>
                <a:ext uri="{FF2B5EF4-FFF2-40B4-BE49-F238E27FC236}">
                  <a16:creationId xmlns:a16="http://schemas.microsoft.com/office/drawing/2014/main" id="{7D2F421B-7E24-4F49-A6F4-C80B4A9CDA10}"/>
                </a:ext>
              </a:extLst>
            </p:cNvPr>
            <p:cNvSpPr/>
            <p:nvPr/>
          </p:nvSpPr>
          <p:spPr>
            <a:xfrm>
              <a:off x="1591195" y="3531392"/>
              <a:ext cx="1721136" cy="774463"/>
            </a:xfrm>
            <a:custGeom>
              <a:avLst/>
              <a:gdLst/>
              <a:ahLst/>
              <a:cxnLst/>
              <a:rect l="l" t="t" r="r" b="b"/>
              <a:pathLst>
                <a:path w="1721136" h="774463">
                  <a:moveTo>
                    <a:pt x="136668" y="0"/>
                  </a:moveTo>
                  <a:lnTo>
                    <a:pt x="1291044" y="0"/>
                  </a:lnTo>
                  <a:cubicBezTo>
                    <a:pt x="1323411" y="0"/>
                    <a:pt x="1349650" y="26239"/>
                    <a:pt x="1349650" y="58606"/>
                  </a:cubicBezTo>
                  <a:lnTo>
                    <a:pt x="1349650" y="225615"/>
                  </a:lnTo>
                  <a:lnTo>
                    <a:pt x="1629660" y="225615"/>
                  </a:lnTo>
                  <a:cubicBezTo>
                    <a:pt x="1680181" y="225615"/>
                    <a:pt x="1721136" y="266570"/>
                    <a:pt x="1721136" y="317091"/>
                  </a:cubicBezTo>
                  <a:lnTo>
                    <a:pt x="1721136" y="682987"/>
                  </a:lnTo>
                  <a:cubicBezTo>
                    <a:pt x="1721136" y="733508"/>
                    <a:pt x="1680181" y="774463"/>
                    <a:pt x="1629660" y="774463"/>
                  </a:cubicBezTo>
                  <a:lnTo>
                    <a:pt x="91476" y="774463"/>
                  </a:lnTo>
                  <a:cubicBezTo>
                    <a:pt x="40955" y="774463"/>
                    <a:pt x="0" y="733508"/>
                    <a:pt x="0" y="682987"/>
                  </a:cubicBezTo>
                  <a:lnTo>
                    <a:pt x="0" y="317091"/>
                  </a:lnTo>
                  <a:cubicBezTo>
                    <a:pt x="0" y="271215"/>
                    <a:pt x="33770" y="233227"/>
                    <a:pt x="78062" y="228323"/>
                  </a:cubicBezTo>
                  <a:lnTo>
                    <a:pt x="78062" y="58606"/>
                  </a:lnTo>
                  <a:cubicBezTo>
                    <a:pt x="78062" y="26239"/>
                    <a:pt x="104301" y="0"/>
                    <a:pt x="136668" y="0"/>
                  </a:cubicBezTo>
                  <a:close/>
                </a:path>
              </a:pathLst>
            </a:custGeom>
            <a:gradFill>
              <a:gsLst>
                <a:gs pos="62000">
                  <a:sysClr val="window" lastClr="FFFFFF">
                    <a:lumMod val="95000"/>
                  </a:sysClr>
                </a:gs>
                <a:gs pos="0">
                  <a:sysClr val="window" lastClr="FFFFFF"/>
                </a:gs>
                <a:gs pos="100000">
                  <a:sysClr val="window" lastClr="FFFFFF">
                    <a:lumMod val="85000"/>
                  </a:sysClr>
                </a:gs>
                <a:gs pos="0">
                  <a:sysClr val="window" lastClr="FFFFFF"/>
                </a:gs>
              </a:gsLst>
              <a:lin ang="8100000" scaled="0"/>
            </a:gra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51" name="圆角矩形 100">
              <a:extLst>
                <a:ext uri="{FF2B5EF4-FFF2-40B4-BE49-F238E27FC236}">
                  <a16:creationId xmlns:a16="http://schemas.microsoft.com/office/drawing/2014/main" id="{568F6701-5487-4D71-B4B1-FAEC250C3B95}"/>
                </a:ext>
              </a:extLst>
            </p:cNvPr>
            <p:cNvSpPr/>
            <p:nvPr/>
          </p:nvSpPr>
          <p:spPr>
            <a:xfrm>
              <a:off x="1612670" y="3548528"/>
              <a:ext cx="1678187" cy="740191"/>
            </a:xfrm>
            <a:custGeom>
              <a:avLst/>
              <a:gdLst/>
              <a:ahLst/>
              <a:cxnLst/>
              <a:rect l="l" t="t" r="r" b="b"/>
              <a:pathLst>
                <a:path w="1678187" h="740191">
                  <a:moveTo>
                    <a:pt x="140663" y="0"/>
                  </a:moveTo>
                  <a:lnTo>
                    <a:pt x="1250586" y="0"/>
                  </a:lnTo>
                  <a:cubicBezTo>
                    <a:pt x="1285463" y="0"/>
                    <a:pt x="1313736" y="28273"/>
                    <a:pt x="1313736" y="63150"/>
                  </a:cubicBezTo>
                  <a:lnTo>
                    <a:pt x="1313736" y="225841"/>
                  </a:lnTo>
                  <a:lnTo>
                    <a:pt x="1592460" y="225841"/>
                  </a:lnTo>
                  <a:cubicBezTo>
                    <a:pt x="1639806" y="225841"/>
                    <a:pt x="1678187" y="264222"/>
                    <a:pt x="1678187" y="311568"/>
                  </a:cubicBezTo>
                  <a:lnTo>
                    <a:pt x="1678187" y="654464"/>
                  </a:lnTo>
                  <a:cubicBezTo>
                    <a:pt x="1678187" y="701810"/>
                    <a:pt x="1639806" y="740191"/>
                    <a:pt x="1592460" y="740191"/>
                  </a:cubicBezTo>
                  <a:lnTo>
                    <a:pt x="85727" y="740191"/>
                  </a:lnTo>
                  <a:cubicBezTo>
                    <a:pt x="38381" y="740191"/>
                    <a:pt x="0" y="701810"/>
                    <a:pt x="0" y="654464"/>
                  </a:cubicBezTo>
                  <a:lnTo>
                    <a:pt x="0" y="311568"/>
                  </a:lnTo>
                  <a:cubicBezTo>
                    <a:pt x="0" y="267034"/>
                    <a:pt x="33957" y="230432"/>
                    <a:pt x="77513" y="227499"/>
                  </a:cubicBezTo>
                  <a:lnTo>
                    <a:pt x="77513" y="63150"/>
                  </a:lnTo>
                  <a:cubicBezTo>
                    <a:pt x="77513" y="28273"/>
                    <a:pt x="105786" y="0"/>
                    <a:pt x="140663" y="0"/>
                  </a:cubicBezTo>
                  <a:close/>
                </a:path>
              </a:pathLst>
            </a:custGeom>
            <a:gradFill>
              <a:gsLst>
                <a:gs pos="39000">
                  <a:srgbClr val="F0F0F0"/>
                </a:gs>
                <a:gs pos="0">
                  <a:sysClr val="window" lastClr="FFFFFF"/>
                </a:gs>
                <a:gs pos="100000">
                  <a:sysClr val="window" lastClr="FFFFFF">
                    <a:lumMod val="75000"/>
                  </a:sysClr>
                </a:gs>
                <a:gs pos="0">
                  <a:sysClr val="window" lastClr="FFFFFF"/>
                </a:gs>
              </a:gsLst>
              <a:lin ang="18900000" scaled="0"/>
            </a:gra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52" name="组合 51">
            <a:extLst>
              <a:ext uri="{FF2B5EF4-FFF2-40B4-BE49-F238E27FC236}">
                <a16:creationId xmlns:a16="http://schemas.microsoft.com/office/drawing/2014/main" id="{F70E7F8F-151A-40F8-89F8-90819E182A64}"/>
              </a:ext>
            </a:extLst>
          </p:cNvPr>
          <p:cNvGrpSpPr/>
          <p:nvPr/>
        </p:nvGrpSpPr>
        <p:grpSpPr>
          <a:xfrm>
            <a:off x="3440088" y="3980718"/>
            <a:ext cx="1414632" cy="636545"/>
            <a:chOff x="1591195" y="3531392"/>
            <a:chExt cx="1721136" cy="774463"/>
          </a:xfrm>
          <a:effectLst>
            <a:outerShdw blurRad="444500" dist="254000" dir="8100000" algn="tr" rotWithShape="0">
              <a:prstClr val="black">
                <a:alpha val="50000"/>
              </a:prstClr>
            </a:outerShdw>
          </a:effectLst>
        </p:grpSpPr>
        <p:sp>
          <p:nvSpPr>
            <p:cNvPr id="75" name="圆角矩形 104">
              <a:extLst>
                <a:ext uri="{FF2B5EF4-FFF2-40B4-BE49-F238E27FC236}">
                  <a16:creationId xmlns:a16="http://schemas.microsoft.com/office/drawing/2014/main" id="{42D1D6B2-B9BC-4368-A408-A29F6503726B}"/>
                </a:ext>
              </a:extLst>
            </p:cNvPr>
            <p:cNvSpPr/>
            <p:nvPr/>
          </p:nvSpPr>
          <p:spPr>
            <a:xfrm>
              <a:off x="1591195" y="3531392"/>
              <a:ext cx="1721136" cy="774463"/>
            </a:xfrm>
            <a:custGeom>
              <a:avLst/>
              <a:gdLst/>
              <a:ahLst/>
              <a:cxnLst/>
              <a:rect l="l" t="t" r="r" b="b"/>
              <a:pathLst>
                <a:path w="1721136" h="774463">
                  <a:moveTo>
                    <a:pt x="136668" y="0"/>
                  </a:moveTo>
                  <a:lnTo>
                    <a:pt x="1291044" y="0"/>
                  </a:lnTo>
                  <a:cubicBezTo>
                    <a:pt x="1323411" y="0"/>
                    <a:pt x="1349650" y="26239"/>
                    <a:pt x="1349650" y="58606"/>
                  </a:cubicBezTo>
                  <a:lnTo>
                    <a:pt x="1349650" y="225615"/>
                  </a:lnTo>
                  <a:lnTo>
                    <a:pt x="1629660" y="225615"/>
                  </a:lnTo>
                  <a:cubicBezTo>
                    <a:pt x="1680181" y="225615"/>
                    <a:pt x="1721136" y="266570"/>
                    <a:pt x="1721136" y="317091"/>
                  </a:cubicBezTo>
                  <a:lnTo>
                    <a:pt x="1721136" y="682987"/>
                  </a:lnTo>
                  <a:cubicBezTo>
                    <a:pt x="1721136" y="733508"/>
                    <a:pt x="1680181" y="774463"/>
                    <a:pt x="1629660" y="774463"/>
                  </a:cubicBezTo>
                  <a:lnTo>
                    <a:pt x="91476" y="774463"/>
                  </a:lnTo>
                  <a:cubicBezTo>
                    <a:pt x="40955" y="774463"/>
                    <a:pt x="0" y="733508"/>
                    <a:pt x="0" y="682987"/>
                  </a:cubicBezTo>
                  <a:lnTo>
                    <a:pt x="0" y="317091"/>
                  </a:lnTo>
                  <a:cubicBezTo>
                    <a:pt x="0" y="271215"/>
                    <a:pt x="33770" y="233227"/>
                    <a:pt x="78062" y="228323"/>
                  </a:cubicBezTo>
                  <a:lnTo>
                    <a:pt x="78062" y="58606"/>
                  </a:lnTo>
                  <a:cubicBezTo>
                    <a:pt x="78062" y="26239"/>
                    <a:pt x="104301" y="0"/>
                    <a:pt x="136668" y="0"/>
                  </a:cubicBezTo>
                  <a:close/>
                </a:path>
              </a:pathLst>
            </a:custGeom>
            <a:gradFill>
              <a:gsLst>
                <a:gs pos="62000">
                  <a:sysClr val="window" lastClr="FFFFFF">
                    <a:lumMod val="95000"/>
                  </a:sysClr>
                </a:gs>
                <a:gs pos="0">
                  <a:sysClr val="window" lastClr="FFFFFF"/>
                </a:gs>
                <a:gs pos="100000">
                  <a:sysClr val="window" lastClr="FFFFFF">
                    <a:lumMod val="85000"/>
                  </a:sysClr>
                </a:gs>
                <a:gs pos="0">
                  <a:sysClr val="window" lastClr="FFFFFF"/>
                </a:gs>
              </a:gsLst>
              <a:lin ang="8100000" scaled="0"/>
            </a:gra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76" name="圆角矩形 100">
              <a:extLst>
                <a:ext uri="{FF2B5EF4-FFF2-40B4-BE49-F238E27FC236}">
                  <a16:creationId xmlns:a16="http://schemas.microsoft.com/office/drawing/2014/main" id="{756AA17E-32F5-4665-925B-B3B83D3C5C67}"/>
                </a:ext>
              </a:extLst>
            </p:cNvPr>
            <p:cNvSpPr/>
            <p:nvPr/>
          </p:nvSpPr>
          <p:spPr>
            <a:xfrm>
              <a:off x="1612670" y="3548528"/>
              <a:ext cx="1678187" cy="740191"/>
            </a:xfrm>
            <a:custGeom>
              <a:avLst/>
              <a:gdLst/>
              <a:ahLst/>
              <a:cxnLst/>
              <a:rect l="l" t="t" r="r" b="b"/>
              <a:pathLst>
                <a:path w="1678187" h="740191">
                  <a:moveTo>
                    <a:pt x="140663" y="0"/>
                  </a:moveTo>
                  <a:lnTo>
                    <a:pt x="1250586" y="0"/>
                  </a:lnTo>
                  <a:cubicBezTo>
                    <a:pt x="1285463" y="0"/>
                    <a:pt x="1313736" y="28273"/>
                    <a:pt x="1313736" y="63150"/>
                  </a:cubicBezTo>
                  <a:lnTo>
                    <a:pt x="1313736" y="225841"/>
                  </a:lnTo>
                  <a:lnTo>
                    <a:pt x="1592460" y="225841"/>
                  </a:lnTo>
                  <a:cubicBezTo>
                    <a:pt x="1639806" y="225841"/>
                    <a:pt x="1678187" y="264222"/>
                    <a:pt x="1678187" y="311568"/>
                  </a:cubicBezTo>
                  <a:lnTo>
                    <a:pt x="1678187" y="654464"/>
                  </a:lnTo>
                  <a:cubicBezTo>
                    <a:pt x="1678187" y="701810"/>
                    <a:pt x="1639806" y="740191"/>
                    <a:pt x="1592460" y="740191"/>
                  </a:cubicBezTo>
                  <a:lnTo>
                    <a:pt x="85727" y="740191"/>
                  </a:lnTo>
                  <a:cubicBezTo>
                    <a:pt x="38381" y="740191"/>
                    <a:pt x="0" y="701810"/>
                    <a:pt x="0" y="654464"/>
                  </a:cubicBezTo>
                  <a:lnTo>
                    <a:pt x="0" y="311568"/>
                  </a:lnTo>
                  <a:cubicBezTo>
                    <a:pt x="0" y="267034"/>
                    <a:pt x="33957" y="230432"/>
                    <a:pt x="77513" y="227499"/>
                  </a:cubicBezTo>
                  <a:lnTo>
                    <a:pt x="77513" y="63150"/>
                  </a:lnTo>
                  <a:cubicBezTo>
                    <a:pt x="77513" y="28273"/>
                    <a:pt x="105786" y="0"/>
                    <a:pt x="140663" y="0"/>
                  </a:cubicBezTo>
                  <a:close/>
                </a:path>
              </a:pathLst>
            </a:custGeom>
            <a:gradFill>
              <a:gsLst>
                <a:gs pos="39000">
                  <a:srgbClr val="F0F0F0"/>
                </a:gs>
                <a:gs pos="0">
                  <a:sysClr val="window" lastClr="FFFFFF"/>
                </a:gs>
                <a:gs pos="100000">
                  <a:sysClr val="window" lastClr="FFFFFF">
                    <a:lumMod val="75000"/>
                  </a:sysClr>
                </a:gs>
                <a:gs pos="0">
                  <a:sysClr val="window" lastClr="FFFFFF"/>
                </a:gs>
              </a:gsLst>
              <a:lin ang="18900000" scaled="0"/>
            </a:gra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78" name="组合 77">
            <a:extLst>
              <a:ext uri="{FF2B5EF4-FFF2-40B4-BE49-F238E27FC236}">
                <a16:creationId xmlns:a16="http://schemas.microsoft.com/office/drawing/2014/main" id="{4B24BE22-2B00-4AB6-A9D9-4CF6BB0F2126}"/>
              </a:ext>
            </a:extLst>
          </p:cNvPr>
          <p:cNvGrpSpPr/>
          <p:nvPr/>
        </p:nvGrpSpPr>
        <p:grpSpPr>
          <a:xfrm>
            <a:off x="8636805" y="1781924"/>
            <a:ext cx="1414632" cy="636545"/>
            <a:chOff x="1591195" y="3531392"/>
            <a:chExt cx="1721136" cy="774463"/>
          </a:xfrm>
          <a:effectLst>
            <a:outerShdw blurRad="444500" dist="254000" dir="8100000" algn="tr" rotWithShape="0">
              <a:prstClr val="black">
                <a:alpha val="50000"/>
              </a:prstClr>
            </a:outerShdw>
          </a:effectLst>
        </p:grpSpPr>
        <p:sp>
          <p:nvSpPr>
            <p:cNvPr id="79" name="圆角矩形 104">
              <a:extLst>
                <a:ext uri="{FF2B5EF4-FFF2-40B4-BE49-F238E27FC236}">
                  <a16:creationId xmlns:a16="http://schemas.microsoft.com/office/drawing/2014/main" id="{D5C415A9-60EF-4DAD-A8AA-BC5D8747837F}"/>
                </a:ext>
              </a:extLst>
            </p:cNvPr>
            <p:cNvSpPr/>
            <p:nvPr/>
          </p:nvSpPr>
          <p:spPr>
            <a:xfrm>
              <a:off x="1591195" y="3531392"/>
              <a:ext cx="1721136" cy="774463"/>
            </a:xfrm>
            <a:custGeom>
              <a:avLst/>
              <a:gdLst/>
              <a:ahLst/>
              <a:cxnLst/>
              <a:rect l="l" t="t" r="r" b="b"/>
              <a:pathLst>
                <a:path w="1721136" h="774463">
                  <a:moveTo>
                    <a:pt x="136668" y="0"/>
                  </a:moveTo>
                  <a:lnTo>
                    <a:pt x="1291044" y="0"/>
                  </a:lnTo>
                  <a:cubicBezTo>
                    <a:pt x="1323411" y="0"/>
                    <a:pt x="1349650" y="26239"/>
                    <a:pt x="1349650" y="58606"/>
                  </a:cubicBezTo>
                  <a:lnTo>
                    <a:pt x="1349650" y="225615"/>
                  </a:lnTo>
                  <a:lnTo>
                    <a:pt x="1629660" y="225615"/>
                  </a:lnTo>
                  <a:cubicBezTo>
                    <a:pt x="1680181" y="225615"/>
                    <a:pt x="1721136" y="266570"/>
                    <a:pt x="1721136" y="317091"/>
                  </a:cubicBezTo>
                  <a:lnTo>
                    <a:pt x="1721136" y="682987"/>
                  </a:lnTo>
                  <a:cubicBezTo>
                    <a:pt x="1721136" y="733508"/>
                    <a:pt x="1680181" y="774463"/>
                    <a:pt x="1629660" y="774463"/>
                  </a:cubicBezTo>
                  <a:lnTo>
                    <a:pt x="91476" y="774463"/>
                  </a:lnTo>
                  <a:cubicBezTo>
                    <a:pt x="40955" y="774463"/>
                    <a:pt x="0" y="733508"/>
                    <a:pt x="0" y="682987"/>
                  </a:cubicBezTo>
                  <a:lnTo>
                    <a:pt x="0" y="317091"/>
                  </a:lnTo>
                  <a:cubicBezTo>
                    <a:pt x="0" y="271215"/>
                    <a:pt x="33770" y="233227"/>
                    <a:pt x="78062" y="228323"/>
                  </a:cubicBezTo>
                  <a:lnTo>
                    <a:pt x="78062" y="58606"/>
                  </a:lnTo>
                  <a:cubicBezTo>
                    <a:pt x="78062" y="26239"/>
                    <a:pt x="104301" y="0"/>
                    <a:pt x="136668" y="0"/>
                  </a:cubicBezTo>
                  <a:close/>
                </a:path>
              </a:pathLst>
            </a:custGeom>
            <a:gradFill>
              <a:gsLst>
                <a:gs pos="62000">
                  <a:sysClr val="window" lastClr="FFFFFF">
                    <a:lumMod val="95000"/>
                  </a:sysClr>
                </a:gs>
                <a:gs pos="0">
                  <a:sysClr val="window" lastClr="FFFFFF"/>
                </a:gs>
                <a:gs pos="100000">
                  <a:sysClr val="window" lastClr="FFFFFF">
                    <a:lumMod val="85000"/>
                  </a:sysClr>
                </a:gs>
                <a:gs pos="0">
                  <a:sysClr val="window" lastClr="FFFFFF"/>
                </a:gs>
              </a:gsLst>
              <a:lin ang="8100000" scaled="0"/>
            </a:gra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80" name="圆角矩形 100">
              <a:extLst>
                <a:ext uri="{FF2B5EF4-FFF2-40B4-BE49-F238E27FC236}">
                  <a16:creationId xmlns:a16="http://schemas.microsoft.com/office/drawing/2014/main" id="{A5CC3779-1FC5-4903-BB31-02A3CBF92909}"/>
                </a:ext>
              </a:extLst>
            </p:cNvPr>
            <p:cNvSpPr/>
            <p:nvPr/>
          </p:nvSpPr>
          <p:spPr>
            <a:xfrm>
              <a:off x="1612670" y="3548528"/>
              <a:ext cx="1678187" cy="740191"/>
            </a:xfrm>
            <a:custGeom>
              <a:avLst/>
              <a:gdLst/>
              <a:ahLst/>
              <a:cxnLst/>
              <a:rect l="l" t="t" r="r" b="b"/>
              <a:pathLst>
                <a:path w="1678187" h="740191">
                  <a:moveTo>
                    <a:pt x="140663" y="0"/>
                  </a:moveTo>
                  <a:lnTo>
                    <a:pt x="1250586" y="0"/>
                  </a:lnTo>
                  <a:cubicBezTo>
                    <a:pt x="1285463" y="0"/>
                    <a:pt x="1313736" y="28273"/>
                    <a:pt x="1313736" y="63150"/>
                  </a:cubicBezTo>
                  <a:lnTo>
                    <a:pt x="1313736" y="225841"/>
                  </a:lnTo>
                  <a:lnTo>
                    <a:pt x="1592460" y="225841"/>
                  </a:lnTo>
                  <a:cubicBezTo>
                    <a:pt x="1639806" y="225841"/>
                    <a:pt x="1678187" y="264222"/>
                    <a:pt x="1678187" y="311568"/>
                  </a:cubicBezTo>
                  <a:lnTo>
                    <a:pt x="1678187" y="654464"/>
                  </a:lnTo>
                  <a:cubicBezTo>
                    <a:pt x="1678187" y="701810"/>
                    <a:pt x="1639806" y="740191"/>
                    <a:pt x="1592460" y="740191"/>
                  </a:cubicBezTo>
                  <a:lnTo>
                    <a:pt x="85727" y="740191"/>
                  </a:lnTo>
                  <a:cubicBezTo>
                    <a:pt x="38381" y="740191"/>
                    <a:pt x="0" y="701810"/>
                    <a:pt x="0" y="654464"/>
                  </a:cubicBezTo>
                  <a:lnTo>
                    <a:pt x="0" y="311568"/>
                  </a:lnTo>
                  <a:cubicBezTo>
                    <a:pt x="0" y="267034"/>
                    <a:pt x="33957" y="230432"/>
                    <a:pt x="77513" y="227499"/>
                  </a:cubicBezTo>
                  <a:lnTo>
                    <a:pt x="77513" y="63150"/>
                  </a:lnTo>
                  <a:cubicBezTo>
                    <a:pt x="77513" y="28273"/>
                    <a:pt x="105786" y="0"/>
                    <a:pt x="140663" y="0"/>
                  </a:cubicBezTo>
                  <a:close/>
                </a:path>
              </a:pathLst>
            </a:custGeom>
            <a:gradFill>
              <a:gsLst>
                <a:gs pos="39000">
                  <a:srgbClr val="F0F0F0"/>
                </a:gs>
                <a:gs pos="0">
                  <a:sysClr val="window" lastClr="FFFFFF"/>
                </a:gs>
                <a:gs pos="100000">
                  <a:sysClr val="window" lastClr="FFFFFF">
                    <a:lumMod val="75000"/>
                  </a:sysClr>
                </a:gs>
                <a:gs pos="0">
                  <a:sysClr val="window" lastClr="FFFFFF"/>
                </a:gs>
              </a:gsLst>
              <a:lin ang="18900000" scaled="0"/>
            </a:gra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81" name="组合 80">
            <a:extLst>
              <a:ext uri="{FF2B5EF4-FFF2-40B4-BE49-F238E27FC236}">
                <a16:creationId xmlns:a16="http://schemas.microsoft.com/office/drawing/2014/main" id="{C668D142-D625-478E-8923-945EE3BFC224}"/>
              </a:ext>
            </a:extLst>
          </p:cNvPr>
          <p:cNvGrpSpPr/>
          <p:nvPr/>
        </p:nvGrpSpPr>
        <p:grpSpPr>
          <a:xfrm>
            <a:off x="7848649" y="3997854"/>
            <a:ext cx="1705742" cy="636545"/>
            <a:chOff x="1591195" y="3531392"/>
            <a:chExt cx="1721136" cy="774463"/>
          </a:xfrm>
          <a:effectLst>
            <a:outerShdw blurRad="444500" dist="254000" dir="8100000" algn="tr" rotWithShape="0">
              <a:prstClr val="black">
                <a:alpha val="50000"/>
              </a:prstClr>
            </a:outerShdw>
          </a:effectLst>
        </p:grpSpPr>
        <p:sp>
          <p:nvSpPr>
            <p:cNvPr id="82" name="圆角矩形 104">
              <a:extLst>
                <a:ext uri="{FF2B5EF4-FFF2-40B4-BE49-F238E27FC236}">
                  <a16:creationId xmlns:a16="http://schemas.microsoft.com/office/drawing/2014/main" id="{20A8DFF5-E440-4074-AC3A-45C4AB141CB7}"/>
                </a:ext>
              </a:extLst>
            </p:cNvPr>
            <p:cNvSpPr/>
            <p:nvPr/>
          </p:nvSpPr>
          <p:spPr>
            <a:xfrm>
              <a:off x="1591195" y="3531392"/>
              <a:ext cx="1721136" cy="774463"/>
            </a:xfrm>
            <a:custGeom>
              <a:avLst/>
              <a:gdLst/>
              <a:ahLst/>
              <a:cxnLst/>
              <a:rect l="l" t="t" r="r" b="b"/>
              <a:pathLst>
                <a:path w="1721136" h="774463">
                  <a:moveTo>
                    <a:pt x="136668" y="0"/>
                  </a:moveTo>
                  <a:lnTo>
                    <a:pt x="1291044" y="0"/>
                  </a:lnTo>
                  <a:cubicBezTo>
                    <a:pt x="1323411" y="0"/>
                    <a:pt x="1349650" y="26239"/>
                    <a:pt x="1349650" y="58606"/>
                  </a:cubicBezTo>
                  <a:lnTo>
                    <a:pt x="1349650" y="225615"/>
                  </a:lnTo>
                  <a:lnTo>
                    <a:pt x="1629660" y="225615"/>
                  </a:lnTo>
                  <a:cubicBezTo>
                    <a:pt x="1680181" y="225615"/>
                    <a:pt x="1721136" y="266570"/>
                    <a:pt x="1721136" y="317091"/>
                  </a:cubicBezTo>
                  <a:lnTo>
                    <a:pt x="1721136" y="682987"/>
                  </a:lnTo>
                  <a:cubicBezTo>
                    <a:pt x="1721136" y="733508"/>
                    <a:pt x="1680181" y="774463"/>
                    <a:pt x="1629660" y="774463"/>
                  </a:cubicBezTo>
                  <a:lnTo>
                    <a:pt x="91476" y="774463"/>
                  </a:lnTo>
                  <a:cubicBezTo>
                    <a:pt x="40955" y="774463"/>
                    <a:pt x="0" y="733508"/>
                    <a:pt x="0" y="682987"/>
                  </a:cubicBezTo>
                  <a:lnTo>
                    <a:pt x="0" y="317091"/>
                  </a:lnTo>
                  <a:cubicBezTo>
                    <a:pt x="0" y="271215"/>
                    <a:pt x="33770" y="233227"/>
                    <a:pt x="78062" y="228323"/>
                  </a:cubicBezTo>
                  <a:lnTo>
                    <a:pt x="78062" y="58606"/>
                  </a:lnTo>
                  <a:cubicBezTo>
                    <a:pt x="78062" y="26239"/>
                    <a:pt x="104301" y="0"/>
                    <a:pt x="136668" y="0"/>
                  </a:cubicBezTo>
                  <a:close/>
                </a:path>
              </a:pathLst>
            </a:custGeom>
            <a:gradFill>
              <a:gsLst>
                <a:gs pos="62000">
                  <a:sysClr val="window" lastClr="FFFFFF">
                    <a:lumMod val="95000"/>
                  </a:sysClr>
                </a:gs>
                <a:gs pos="0">
                  <a:sysClr val="window" lastClr="FFFFFF"/>
                </a:gs>
                <a:gs pos="100000">
                  <a:sysClr val="window" lastClr="FFFFFF">
                    <a:lumMod val="85000"/>
                  </a:sysClr>
                </a:gs>
                <a:gs pos="0">
                  <a:sysClr val="window" lastClr="FFFFFF"/>
                </a:gs>
              </a:gsLst>
              <a:lin ang="8100000" scaled="0"/>
            </a:gra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83" name="圆角矩形 100">
              <a:extLst>
                <a:ext uri="{FF2B5EF4-FFF2-40B4-BE49-F238E27FC236}">
                  <a16:creationId xmlns:a16="http://schemas.microsoft.com/office/drawing/2014/main" id="{D5AF7D7D-9665-4FE1-88FD-00C15ECB7F94}"/>
                </a:ext>
              </a:extLst>
            </p:cNvPr>
            <p:cNvSpPr/>
            <p:nvPr/>
          </p:nvSpPr>
          <p:spPr>
            <a:xfrm>
              <a:off x="1612670" y="3548528"/>
              <a:ext cx="1678187" cy="740191"/>
            </a:xfrm>
            <a:custGeom>
              <a:avLst/>
              <a:gdLst/>
              <a:ahLst/>
              <a:cxnLst/>
              <a:rect l="l" t="t" r="r" b="b"/>
              <a:pathLst>
                <a:path w="1678187" h="740191">
                  <a:moveTo>
                    <a:pt x="140663" y="0"/>
                  </a:moveTo>
                  <a:lnTo>
                    <a:pt x="1250586" y="0"/>
                  </a:lnTo>
                  <a:cubicBezTo>
                    <a:pt x="1285463" y="0"/>
                    <a:pt x="1313736" y="28273"/>
                    <a:pt x="1313736" y="63150"/>
                  </a:cubicBezTo>
                  <a:lnTo>
                    <a:pt x="1313736" y="225841"/>
                  </a:lnTo>
                  <a:lnTo>
                    <a:pt x="1592460" y="225841"/>
                  </a:lnTo>
                  <a:cubicBezTo>
                    <a:pt x="1639806" y="225841"/>
                    <a:pt x="1678187" y="264222"/>
                    <a:pt x="1678187" y="311568"/>
                  </a:cubicBezTo>
                  <a:lnTo>
                    <a:pt x="1678187" y="654464"/>
                  </a:lnTo>
                  <a:cubicBezTo>
                    <a:pt x="1678187" y="701810"/>
                    <a:pt x="1639806" y="740191"/>
                    <a:pt x="1592460" y="740191"/>
                  </a:cubicBezTo>
                  <a:lnTo>
                    <a:pt x="85727" y="740191"/>
                  </a:lnTo>
                  <a:cubicBezTo>
                    <a:pt x="38381" y="740191"/>
                    <a:pt x="0" y="701810"/>
                    <a:pt x="0" y="654464"/>
                  </a:cubicBezTo>
                  <a:lnTo>
                    <a:pt x="0" y="311568"/>
                  </a:lnTo>
                  <a:cubicBezTo>
                    <a:pt x="0" y="267034"/>
                    <a:pt x="33957" y="230432"/>
                    <a:pt x="77513" y="227499"/>
                  </a:cubicBezTo>
                  <a:lnTo>
                    <a:pt x="77513" y="63150"/>
                  </a:lnTo>
                  <a:cubicBezTo>
                    <a:pt x="77513" y="28273"/>
                    <a:pt x="105786" y="0"/>
                    <a:pt x="140663" y="0"/>
                  </a:cubicBezTo>
                  <a:close/>
                </a:path>
              </a:pathLst>
            </a:custGeom>
            <a:gradFill>
              <a:gsLst>
                <a:gs pos="39000">
                  <a:srgbClr val="F0F0F0"/>
                </a:gs>
                <a:gs pos="0">
                  <a:sysClr val="window" lastClr="FFFFFF"/>
                </a:gs>
                <a:gs pos="100000">
                  <a:sysClr val="window" lastClr="FFFFFF">
                    <a:lumMod val="75000"/>
                  </a:sysClr>
                </a:gs>
                <a:gs pos="0">
                  <a:sysClr val="window" lastClr="FFFFFF"/>
                </a:gs>
              </a:gsLst>
              <a:lin ang="18900000" scaled="0"/>
            </a:gra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grpSp>
      <p:sp>
        <p:nvSpPr>
          <p:cNvPr id="84" name="TextBox 61">
            <a:extLst>
              <a:ext uri="{FF2B5EF4-FFF2-40B4-BE49-F238E27FC236}">
                <a16:creationId xmlns:a16="http://schemas.microsoft.com/office/drawing/2014/main" id="{DCC2BDC9-2BE4-4CE0-B38A-927B0FA74260}"/>
              </a:ext>
            </a:extLst>
          </p:cNvPr>
          <p:cNvSpPr txBox="1"/>
          <p:nvPr/>
        </p:nvSpPr>
        <p:spPr>
          <a:xfrm>
            <a:off x="3887022" y="2042982"/>
            <a:ext cx="851529" cy="246219"/>
          </a:xfrm>
          <a:prstGeom prst="rect">
            <a:avLst/>
          </a:prstGeom>
          <a:noFill/>
        </p:spPr>
        <p:txBody>
          <a:bodyPr wrap="square" lIns="91438" tIns="45719" rIns="91438" bIns="45719" rtlCol="0">
            <a:spAutoFit/>
          </a:bodyPr>
          <a:lstStyle/>
          <a:p>
            <a:pPr>
              <a:defRPr/>
            </a:pPr>
            <a:r>
              <a:rPr lang="zh-CN" altLang="en-US" sz="10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分析任务</a:t>
            </a:r>
            <a:r>
              <a:rPr lang="en-US" altLang="zh-CN" sz="10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1</a:t>
            </a:r>
          </a:p>
        </p:txBody>
      </p:sp>
      <p:sp>
        <p:nvSpPr>
          <p:cNvPr id="85" name="TextBox 62">
            <a:extLst>
              <a:ext uri="{FF2B5EF4-FFF2-40B4-BE49-F238E27FC236}">
                <a16:creationId xmlns:a16="http://schemas.microsoft.com/office/drawing/2014/main" id="{3FE6CD23-06CC-483C-995A-59BA8FCA5D11}"/>
              </a:ext>
            </a:extLst>
          </p:cNvPr>
          <p:cNvSpPr txBox="1"/>
          <p:nvPr/>
        </p:nvSpPr>
        <p:spPr>
          <a:xfrm>
            <a:off x="7976839" y="4023253"/>
            <a:ext cx="833786" cy="246219"/>
          </a:xfrm>
          <a:prstGeom prst="rect">
            <a:avLst/>
          </a:prstGeom>
          <a:noFill/>
        </p:spPr>
        <p:txBody>
          <a:bodyPr wrap="square" lIns="91438" tIns="45719" rIns="91438" bIns="45719" rtlCol="0">
            <a:spAutoFit/>
          </a:bodyPr>
          <a:lstStyle/>
          <a:p>
            <a:pPr>
              <a:defRPr/>
            </a:pPr>
            <a:r>
              <a:rPr lang="zh-CN" altLang="en-US" sz="10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分析任务</a:t>
            </a:r>
            <a:r>
              <a:rPr lang="en-US" altLang="zh-CN" sz="10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3</a:t>
            </a:r>
          </a:p>
        </p:txBody>
      </p:sp>
      <p:sp>
        <p:nvSpPr>
          <p:cNvPr id="86" name="TextBox 63">
            <a:extLst>
              <a:ext uri="{FF2B5EF4-FFF2-40B4-BE49-F238E27FC236}">
                <a16:creationId xmlns:a16="http://schemas.microsoft.com/office/drawing/2014/main" id="{35BA0772-00F3-4543-A721-C693B95161DD}"/>
              </a:ext>
            </a:extLst>
          </p:cNvPr>
          <p:cNvSpPr txBox="1"/>
          <p:nvPr/>
        </p:nvSpPr>
        <p:spPr>
          <a:xfrm>
            <a:off x="8742933" y="1795876"/>
            <a:ext cx="810642" cy="246219"/>
          </a:xfrm>
          <a:prstGeom prst="rect">
            <a:avLst/>
          </a:prstGeom>
          <a:noFill/>
        </p:spPr>
        <p:txBody>
          <a:bodyPr wrap="square" lIns="91438" tIns="45719" rIns="91438" bIns="45719" rtlCol="0">
            <a:spAutoFit/>
          </a:bodyPr>
          <a:lstStyle/>
          <a:p>
            <a:pPr>
              <a:defRPr/>
            </a:pPr>
            <a:r>
              <a:rPr lang="zh-CN" altLang="en-US" sz="10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分析任务</a:t>
            </a:r>
            <a:r>
              <a:rPr lang="en-US" altLang="zh-CN" sz="10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4</a:t>
            </a:r>
          </a:p>
        </p:txBody>
      </p:sp>
      <p:sp>
        <p:nvSpPr>
          <p:cNvPr id="87" name="TextBox 64">
            <a:extLst>
              <a:ext uri="{FF2B5EF4-FFF2-40B4-BE49-F238E27FC236}">
                <a16:creationId xmlns:a16="http://schemas.microsoft.com/office/drawing/2014/main" id="{35A6DE48-A0A7-4AA9-BE9A-CA81502A53CE}"/>
              </a:ext>
            </a:extLst>
          </p:cNvPr>
          <p:cNvSpPr txBox="1"/>
          <p:nvPr/>
        </p:nvSpPr>
        <p:spPr>
          <a:xfrm>
            <a:off x="3551088" y="4006117"/>
            <a:ext cx="882663" cy="246221"/>
          </a:xfrm>
          <a:prstGeom prst="rect">
            <a:avLst/>
          </a:prstGeom>
          <a:noFill/>
        </p:spPr>
        <p:txBody>
          <a:bodyPr wrap="square" lIns="91438" tIns="45719" rIns="91438" bIns="45719" rtlCol="0">
            <a:spAutoFit/>
          </a:bodyPr>
          <a:lstStyle/>
          <a:p>
            <a:pPr>
              <a:defRPr/>
            </a:pPr>
            <a:r>
              <a:rPr lang="zh-CN" altLang="en-US" sz="10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分析任务</a:t>
            </a:r>
            <a:r>
              <a:rPr lang="en-US" altLang="zh-CN" sz="10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2</a:t>
            </a:r>
          </a:p>
        </p:txBody>
      </p:sp>
      <p:sp>
        <p:nvSpPr>
          <p:cNvPr id="88" name="TextBox 65">
            <a:extLst>
              <a:ext uri="{FF2B5EF4-FFF2-40B4-BE49-F238E27FC236}">
                <a16:creationId xmlns:a16="http://schemas.microsoft.com/office/drawing/2014/main" id="{FD7772C9-9452-4738-9435-4E60EAC38ECD}"/>
              </a:ext>
            </a:extLst>
          </p:cNvPr>
          <p:cNvSpPr txBox="1"/>
          <p:nvPr/>
        </p:nvSpPr>
        <p:spPr>
          <a:xfrm>
            <a:off x="3831048" y="2320087"/>
            <a:ext cx="1338828" cy="338552"/>
          </a:xfrm>
          <a:prstGeom prst="rect">
            <a:avLst/>
          </a:prstGeom>
          <a:noFill/>
        </p:spPr>
        <p:txBody>
          <a:bodyPr wrap="square" lIns="91438" tIns="45719" rIns="91438" bIns="45719" rtlCol="0">
            <a:spAutoFit/>
          </a:bodyPr>
          <a:lstStyle/>
          <a:p>
            <a:r>
              <a:rPr lang="zh-CN" altLang="en-US" sz="1600" b="1" dirty="0">
                <a:solidFill>
                  <a:srgbClr val="374151"/>
                </a:solidFill>
                <a:latin typeface="Söhne"/>
              </a:rPr>
              <a:t>预算与票房</a:t>
            </a:r>
            <a:endParaRPr lang="zh-CN" altLang="en-US" sz="1500" b="1" dirty="0">
              <a:latin typeface="微软雅黑" panose="020B0503020204020204" pitchFamily="34" charset="-122"/>
              <a:ea typeface="微软雅黑" panose="020B0503020204020204" pitchFamily="34" charset="-122"/>
            </a:endParaRPr>
          </a:p>
        </p:txBody>
      </p:sp>
      <p:sp>
        <p:nvSpPr>
          <p:cNvPr id="89" name="TextBox 66">
            <a:extLst>
              <a:ext uri="{FF2B5EF4-FFF2-40B4-BE49-F238E27FC236}">
                <a16:creationId xmlns:a16="http://schemas.microsoft.com/office/drawing/2014/main" id="{A101994A-2B20-4C23-BC9E-50771588A309}"/>
              </a:ext>
            </a:extLst>
          </p:cNvPr>
          <p:cNvSpPr txBox="1"/>
          <p:nvPr/>
        </p:nvSpPr>
        <p:spPr>
          <a:xfrm>
            <a:off x="8655583" y="2057666"/>
            <a:ext cx="1403905" cy="338552"/>
          </a:xfrm>
          <a:prstGeom prst="rect">
            <a:avLst/>
          </a:prstGeom>
          <a:noFill/>
        </p:spPr>
        <p:txBody>
          <a:bodyPr wrap="square" lIns="91438" tIns="45719" rIns="91438" bIns="45719" rtlCol="0">
            <a:spAutoFit/>
          </a:bodyPr>
          <a:lstStyle/>
          <a:p>
            <a:r>
              <a:rPr lang="zh-CN" altLang="en-US" sz="1600" b="1" dirty="0">
                <a:solidFill>
                  <a:srgbClr val="374151"/>
                </a:solidFill>
                <a:latin typeface="Söhne"/>
              </a:rPr>
              <a:t>时长与票房</a:t>
            </a:r>
            <a:endParaRPr lang="zh-CN" altLang="en-US" sz="1500" b="1" dirty="0">
              <a:latin typeface="微软雅黑" panose="020B0503020204020204" pitchFamily="34" charset="-122"/>
              <a:ea typeface="微软雅黑" panose="020B0503020204020204" pitchFamily="34" charset="-122"/>
            </a:endParaRPr>
          </a:p>
        </p:txBody>
      </p:sp>
      <p:sp>
        <p:nvSpPr>
          <p:cNvPr id="90" name="TextBox 67">
            <a:extLst>
              <a:ext uri="{FF2B5EF4-FFF2-40B4-BE49-F238E27FC236}">
                <a16:creationId xmlns:a16="http://schemas.microsoft.com/office/drawing/2014/main" id="{1D79B5BE-5FC8-43B3-90C3-978B6E14F3C6}"/>
              </a:ext>
            </a:extLst>
          </p:cNvPr>
          <p:cNvSpPr txBox="1"/>
          <p:nvPr/>
        </p:nvSpPr>
        <p:spPr>
          <a:xfrm>
            <a:off x="3471008" y="4239944"/>
            <a:ext cx="1485258" cy="338552"/>
          </a:xfrm>
          <a:prstGeom prst="rect">
            <a:avLst/>
          </a:prstGeom>
          <a:noFill/>
        </p:spPr>
        <p:txBody>
          <a:bodyPr wrap="square" lIns="91438" tIns="45719" rIns="91438" bIns="45719" rtlCol="0">
            <a:spAutoFit/>
          </a:bodyPr>
          <a:lstStyle/>
          <a:p>
            <a:r>
              <a:rPr lang="zh-CN" altLang="en-US" sz="1600" b="1" dirty="0">
                <a:solidFill>
                  <a:schemeClr val="tx2"/>
                </a:solidFill>
                <a:latin typeface="Söhne"/>
              </a:rPr>
              <a:t>类型与票房</a:t>
            </a:r>
            <a:endParaRPr lang="zh-CN" altLang="en-US" sz="1500" b="1" dirty="0">
              <a:solidFill>
                <a:schemeClr val="tx2"/>
              </a:solidFill>
              <a:latin typeface="微软雅黑" panose="020B0503020204020204" pitchFamily="34" charset="-122"/>
              <a:ea typeface="微软雅黑" panose="020B0503020204020204" pitchFamily="34" charset="-122"/>
            </a:endParaRPr>
          </a:p>
        </p:txBody>
      </p:sp>
      <p:sp>
        <p:nvSpPr>
          <p:cNvPr id="91" name="TextBox 68">
            <a:extLst>
              <a:ext uri="{FF2B5EF4-FFF2-40B4-BE49-F238E27FC236}">
                <a16:creationId xmlns:a16="http://schemas.microsoft.com/office/drawing/2014/main" id="{1D21A253-FC1B-4CD4-9B5D-FBC3881DF384}"/>
              </a:ext>
            </a:extLst>
          </p:cNvPr>
          <p:cNvSpPr txBox="1"/>
          <p:nvPr/>
        </p:nvSpPr>
        <p:spPr>
          <a:xfrm>
            <a:off x="7863495" y="4270994"/>
            <a:ext cx="1821525" cy="338552"/>
          </a:xfrm>
          <a:prstGeom prst="rect">
            <a:avLst/>
          </a:prstGeom>
          <a:noFill/>
        </p:spPr>
        <p:txBody>
          <a:bodyPr wrap="square" lIns="91438" tIns="45719" rIns="91438" bIns="45719" rtlCol="0">
            <a:spAutoFit/>
          </a:bodyPr>
          <a:lstStyle/>
          <a:p>
            <a:r>
              <a:rPr lang="zh-CN" altLang="en-US" sz="1600" b="1" dirty="0">
                <a:solidFill>
                  <a:srgbClr val="374151"/>
                </a:solidFill>
                <a:latin typeface="Söhne"/>
              </a:rPr>
              <a:t>演员</a:t>
            </a:r>
            <a:r>
              <a:rPr lang="en-US" altLang="zh-CN" sz="1600" b="1" dirty="0">
                <a:solidFill>
                  <a:srgbClr val="374151"/>
                </a:solidFill>
                <a:latin typeface="Söhne"/>
              </a:rPr>
              <a:t>/</a:t>
            </a:r>
            <a:r>
              <a:rPr lang="zh-CN" altLang="en-US" sz="1600" b="1" dirty="0">
                <a:solidFill>
                  <a:srgbClr val="374151"/>
                </a:solidFill>
                <a:latin typeface="Söhne"/>
              </a:rPr>
              <a:t>导演知名度</a:t>
            </a:r>
            <a:endParaRPr lang="zh-CN" altLang="en-US" sz="1500" b="1" dirty="0">
              <a:latin typeface="微软雅黑" panose="020B0503020204020204" pitchFamily="34" charset="-122"/>
              <a:ea typeface="微软雅黑" panose="020B0503020204020204" pitchFamily="34" charset="-122"/>
            </a:endParaRPr>
          </a:p>
        </p:txBody>
      </p:sp>
      <p:grpSp>
        <p:nvGrpSpPr>
          <p:cNvPr id="92" name="组合 91">
            <a:extLst>
              <a:ext uri="{FF2B5EF4-FFF2-40B4-BE49-F238E27FC236}">
                <a16:creationId xmlns:a16="http://schemas.microsoft.com/office/drawing/2014/main" id="{7C158626-517B-4D56-BC8F-0ABA7145AA83}"/>
              </a:ext>
            </a:extLst>
          </p:cNvPr>
          <p:cNvGrpSpPr/>
          <p:nvPr/>
        </p:nvGrpSpPr>
        <p:grpSpPr>
          <a:xfrm>
            <a:off x="5741986" y="2494471"/>
            <a:ext cx="1382075" cy="1382075"/>
            <a:chOff x="3746633" y="1810030"/>
            <a:chExt cx="1382075" cy="1382075"/>
          </a:xfrm>
        </p:grpSpPr>
        <p:grpSp>
          <p:nvGrpSpPr>
            <p:cNvPr id="93" name="组合 92">
              <a:extLst>
                <a:ext uri="{FF2B5EF4-FFF2-40B4-BE49-F238E27FC236}">
                  <a16:creationId xmlns:a16="http://schemas.microsoft.com/office/drawing/2014/main" id="{DEE4F8F4-D127-4084-A3E9-30CFCCE0AF14}"/>
                </a:ext>
              </a:extLst>
            </p:cNvPr>
            <p:cNvGrpSpPr/>
            <p:nvPr/>
          </p:nvGrpSpPr>
          <p:grpSpPr>
            <a:xfrm>
              <a:off x="3746633" y="1810030"/>
              <a:ext cx="1382075" cy="1382075"/>
              <a:chOff x="304800" y="673100"/>
              <a:chExt cx="4000500" cy="4000500"/>
            </a:xfrm>
            <a:effectLst>
              <a:outerShdw blurRad="444500" dist="254000" dir="8100000" algn="tr" rotWithShape="0">
                <a:prstClr val="black">
                  <a:alpha val="50000"/>
                </a:prstClr>
              </a:outerShdw>
            </a:effectLst>
          </p:grpSpPr>
          <p:sp>
            <p:nvSpPr>
              <p:cNvPr id="95" name="同心圆 72">
                <a:extLst>
                  <a:ext uri="{FF2B5EF4-FFF2-40B4-BE49-F238E27FC236}">
                    <a16:creationId xmlns:a16="http://schemas.microsoft.com/office/drawing/2014/main" id="{EA2D775D-C95A-4CE6-9D72-4B369548C6E2}"/>
                  </a:ext>
                </a:extLst>
              </p:cNvPr>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a:defRPr/>
                </a:pPr>
                <a:endParaRPr lang="zh-CN" altLang="en-US" kern="0">
                  <a:solidFill>
                    <a:sysClr val="windowText" lastClr="000000"/>
                  </a:solidFill>
                  <a:latin typeface="Calibri" panose="020F0502020204030204"/>
                  <a:ea typeface="宋体" panose="02010600030101010101" pitchFamily="2" charset="-122"/>
                </a:endParaRPr>
              </a:p>
            </p:txBody>
          </p:sp>
          <p:sp>
            <p:nvSpPr>
              <p:cNvPr id="96" name="椭圆 95">
                <a:extLst>
                  <a:ext uri="{FF2B5EF4-FFF2-40B4-BE49-F238E27FC236}">
                    <a16:creationId xmlns:a16="http://schemas.microsoft.com/office/drawing/2014/main" id="{D54B8859-20A0-4871-8189-97C4A1F74F59}"/>
                  </a:ext>
                </a:extLst>
              </p:cNvPr>
              <p:cNvSpPr/>
              <p:nvPr/>
            </p:nvSpPr>
            <p:spPr>
              <a:xfrm>
                <a:off x="392112" y="760412"/>
                <a:ext cx="3825877" cy="3825877"/>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grpSp>
        <p:sp>
          <p:nvSpPr>
            <p:cNvPr id="94" name="TextBox 71">
              <a:extLst>
                <a:ext uri="{FF2B5EF4-FFF2-40B4-BE49-F238E27FC236}">
                  <a16:creationId xmlns:a16="http://schemas.microsoft.com/office/drawing/2014/main" id="{AF14A25F-F598-42CA-8A5C-682D118F5FC9}"/>
                </a:ext>
              </a:extLst>
            </p:cNvPr>
            <p:cNvSpPr txBox="1"/>
            <p:nvPr/>
          </p:nvSpPr>
          <p:spPr>
            <a:xfrm>
              <a:off x="3978122" y="2397335"/>
              <a:ext cx="926418" cy="246221"/>
            </a:xfrm>
            <a:prstGeom prst="rect">
              <a:avLst/>
            </a:prstGeom>
            <a:noFill/>
          </p:spPr>
          <p:txBody>
            <a:bodyPr wrap="square" lIns="0" tIns="0" rIns="0" bIns="0" rtlCol="0">
              <a:spAutoFit/>
            </a:bodyPr>
            <a:lstStyle/>
            <a:p>
              <a:pPr algn="ctr">
                <a:defRPr/>
              </a:pPr>
              <a:r>
                <a:rPr lang="zh-CN" altLang="en-US" sz="1600" b="1" kern="0" dirty="0">
                  <a:solidFill>
                    <a:srgbClr val="013B6D"/>
                  </a:solidFill>
                  <a:latin typeface="微软雅黑" panose="020B0503020204020204" pitchFamily="34" charset="-122"/>
                  <a:ea typeface="微软雅黑" panose="020B0503020204020204" pitchFamily="34" charset="-122"/>
                </a:rPr>
                <a:t>分析任务</a:t>
              </a:r>
            </a:p>
          </p:txBody>
        </p:sp>
      </p:grpSp>
      <p:sp>
        <p:nvSpPr>
          <p:cNvPr id="97" name="TextBox 74">
            <a:extLst>
              <a:ext uri="{FF2B5EF4-FFF2-40B4-BE49-F238E27FC236}">
                <a16:creationId xmlns:a16="http://schemas.microsoft.com/office/drawing/2014/main" id="{9C1EFFA8-214D-4316-B662-F3DBF11C0F65}"/>
              </a:ext>
            </a:extLst>
          </p:cNvPr>
          <p:cNvSpPr txBox="1"/>
          <p:nvPr/>
        </p:nvSpPr>
        <p:spPr>
          <a:xfrm>
            <a:off x="2740534" y="2833118"/>
            <a:ext cx="2448272" cy="706025"/>
          </a:xfrm>
          <a:prstGeom prst="rect">
            <a:avLst/>
          </a:prstGeom>
          <a:noFill/>
        </p:spPr>
        <p:txBody>
          <a:bodyPr wrap="square" lIns="91438" tIns="45719" rIns="91438" bIns="45719" rtlCol="0">
            <a:spAutoFit/>
          </a:bodyPr>
          <a:lstStyle/>
          <a:p>
            <a:pPr>
              <a:lnSpc>
                <a:spcPct val="130000"/>
              </a:lnSpc>
            </a:pPr>
            <a:r>
              <a:rPr lang="zh-CN" altLang="en-US" sz="1600" b="1" dirty="0">
                <a:solidFill>
                  <a:srgbClr val="374151"/>
                </a:solidFill>
                <a:latin typeface="Söhne"/>
              </a:rPr>
              <a:t>分析电影市场整体情况和预算与票房的关系。</a:t>
            </a:r>
            <a:endParaRPr lang="en-US" altLang="zh-CN" sz="1600" b="1" dirty="0">
              <a:latin typeface="微软雅黑" panose="020B0503020204020204" pitchFamily="34" charset="-122"/>
              <a:ea typeface="微软雅黑" panose="020B0503020204020204" pitchFamily="34" charset="-122"/>
            </a:endParaRPr>
          </a:p>
        </p:txBody>
      </p:sp>
      <p:sp>
        <p:nvSpPr>
          <p:cNvPr id="98" name="TextBox 75">
            <a:extLst>
              <a:ext uri="{FF2B5EF4-FFF2-40B4-BE49-F238E27FC236}">
                <a16:creationId xmlns:a16="http://schemas.microsoft.com/office/drawing/2014/main" id="{47D4969B-6FD3-4A83-A7F0-E237687ABF5D}"/>
              </a:ext>
            </a:extLst>
          </p:cNvPr>
          <p:cNvSpPr txBox="1"/>
          <p:nvPr/>
        </p:nvSpPr>
        <p:spPr>
          <a:xfrm>
            <a:off x="2740534" y="4696351"/>
            <a:ext cx="2448272" cy="707179"/>
          </a:xfrm>
          <a:prstGeom prst="rect">
            <a:avLst/>
          </a:prstGeom>
          <a:noFill/>
        </p:spPr>
        <p:txBody>
          <a:bodyPr wrap="square" lIns="91438" tIns="45719" rIns="91438" bIns="45719" rtlCol="0">
            <a:spAutoFit/>
          </a:bodyPr>
          <a:lstStyle/>
          <a:p>
            <a:pPr>
              <a:lnSpc>
                <a:spcPct val="130000"/>
              </a:lnSpc>
            </a:pPr>
            <a:r>
              <a:rPr lang="zh-CN" altLang="en-US" sz="1600" b="1" dirty="0">
                <a:solidFill>
                  <a:srgbClr val="374151"/>
                </a:solidFill>
                <a:latin typeface="Söhne"/>
              </a:rPr>
              <a:t>比较不同类型电影的票房表现，选择潜力类型投资。</a:t>
            </a:r>
            <a:endParaRPr lang="en-US" altLang="zh-CN" sz="1600" b="1" dirty="0">
              <a:solidFill>
                <a:srgbClr val="374151"/>
              </a:solidFill>
              <a:latin typeface="Söhne"/>
            </a:endParaRPr>
          </a:p>
        </p:txBody>
      </p:sp>
      <p:sp>
        <p:nvSpPr>
          <p:cNvPr id="99" name="TextBox 76">
            <a:extLst>
              <a:ext uri="{FF2B5EF4-FFF2-40B4-BE49-F238E27FC236}">
                <a16:creationId xmlns:a16="http://schemas.microsoft.com/office/drawing/2014/main" id="{6E81C44E-BA54-4447-B0D3-0C5D71A397A7}"/>
              </a:ext>
            </a:extLst>
          </p:cNvPr>
          <p:cNvSpPr txBox="1"/>
          <p:nvPr/>
        </p:nvSpPr>
        <p:spPr>
          <a:xfrm>
            <a:off x="7882817" y="4796765"/>
            <a:ext cx="2448272" cy="707179"/>
          </a:xfrm>
          <a:prstGeom prst="rect">
            <a:avLst/>
          </a:prstGeom>
          <a:noFill/>
        </p:spPr>
        <p:txBody>
          <a:bodyPr wrap="square" lIns="91438" tIns="45719" rIns="91438" bIns="45719" rtlCol="0">
            <a:spAutoFit/>
          </a:bodyPr>
          <a:lstStyle/>
          <a:p>
            <a:pPr>
              <a:lnSpc>
                <a:spcPct val="130000"/>
              </a:lnSpc>
            </a:pPr>
            <a:r>
              <a:rPr lang="zh-CN" altLang="en-US" sz="1600" b="1" dirty="0">
                <a:solidFill>
                  <a:srgbClr val="374151"/>
                </a:solidFill>
                <a:latin typeface="Söhne"/>
              </a:rPr>
              <a:t>考虑知名度对票房的影响，选合适演员</a:t>
            </a:r>
            <a:r>
              <a:rPr lang="en-US" altLang="zh-CN" sz="1600" b="1" dirty="0">
                <a:solidFill>
                  <a:srgbClr val="374151"/>
                </a:solidFill>
                <a:latin typeface="Söhne"/>
              </a:rPr>
              <a:t>/</a:t>
            </a:r>
            <a:r>
              <a:rPr lang="zh-CN" altLang="en-US" sz="1600" b="1" dirty="0">
                <a:solidFill>
                  <a:srgbClr val="374151"/>
                </a:solidFill>
                <a:latin typeface="Söhne"/>
              </a:rPr>
              <a:t>导演。</a:t>
            </a:r>
            <a:endParaRPr lang="en-US" altLang="zh-CN" sz="1600" b="1" dirty="0">
              <a:solidFill>
                <a:srgbClr val="374151"/>
              </a:solidFill>
              <a:latin typeface="Söhne"/>
            </a:endParaRPr>
          </a:p>
        </p:txBody>
      </p:sp>
      <p:sp>
        <p:nvSpPr>
          <p:cNvPr id="100" name="TextBox 77">
            <a:extLst>
              <a:ext uri="{FF2B5EF4-FFF2-40B4-BE49-F238E27FC236}">
                <a16:creationId xmlns:a16="http://schemas.microsoft.com/office/drawing/2014/main" id="{ACDA3544-9298-428D-9810-897C0FAB5A71}"/>
              </a:ext>
            </a:extLst>
          </p:cNvPr>
          <p:cNvSpPr txBox="1"/>
          <p:nvPr/>
        </p:nvSpPr>
        <p:spPr>
          <a:xfrm>
            <a:off x="8076092" y="2535509"/>
            <a:ext cx="2448272" cy="707179"/>
          </a:xfrm>
          <a:prstGeom prst="rect">
            <a:avLst/>
          </a:prstGeom>
          <a:noFill/>
        </p:spPr>
        <p:txBody>
          <a:bodyPr wrap="square" lIns="91438" tIns="45719" rIns="91438" bIns="45719" rtlCol="0">
            <a:spAutoFit/>
          </a:bodyPr>
          <a:lstStyle/>
          <a:p>
            <a:pPr>
              <a:lnSpc>
                <a:spcPct val="130000"/>
              </a:lnSpc>
            </a:pPr>
            <a:r>
              <a:rPr lang="zh-CN" altLang="en-US" sz="1600" b="1" dirty="0">
                <a:solidFill>
                  <a:srgbClr val="374151"/>
                </a:solidFill>
                <a:latin typeface="Söhne"/>
              </a:rPr>
              <a:t>比较不同电影时长的票房，提高吸引力和潜在收益。</a:t>
            </a:r>
            <a:endParaRPr lang="en-US" altLang="zh-CN" sz="1600" b="1" dirty="0">
              <a:solidFill>
                <a:srgbClr val="374151"/>
              </a:solidFill>
              <a:latin typeface="Söhne"/>
            </a:endParaRPr>
          </a:p>
        </p:txBody>
      </p:sp>
      <p:sp>
        <p:nvSpPr>
          <p:cNvPr id="101" name="椭圆 100">
            <a:extLst>
              <a:ext uri="{FF2B5EF4-FFF2-40B4-BE49-F238E27FC236}">
                <a16:creationId xmlns:a16="http://schemas.microsoft.com/office/drawing/2014/main" id="{1D26AC93-327F-4762-BAE3-90329443463D}"/>
              </a:ext>
            </a:extLst>
          </p:cNvPr>
          <p:cNvSpPr/>
          <p:nvPr/>
        </p:nvSpPr>
        <p:spPr>
          <a:xfrm>
            <a:off x="4879120" y="1988544"/>
            <a:ext cx="373310" cy="373310"/>
          </a:xfrm>
          <a:prstGeom prst="ellipse">
            <a:avLst/>
          </a:prstGeom>
          <a:solidFill>
            <a:schemeClr val="tx2"/>
          </a:solidFill>
          <a:ln w="25400" cap="flat" cmpd="sng" algn="ctr">
            <a:noFill/>
            <a:prstDash val="solid"/>
          </a:ln>
          <a:effectLst>
            <a:outerShdw blurRad="254000" dist="127000" dir="8100000" algn="tr" rotWithShape="0">
              <a:prstClr val="black">
                <a:alpha val="60000"/>
              </a:prstClr>
            </a:outerShdw>
          </a:effectLst>
        </p:spPr>
        <p:txBody>
          <a:bodyPr lIns="91438" tIns="45719" rIns="91438" bIns="45719" rtlCol="0" anchor="ctr"/>
          <a:lstStyle/>
          <a:p>
            <a:pPr algn="ctr">
              <a:defRPr/>
            </a:pPr>
            <a:r>
              <a:rPr lang="en-US" altLang="zh-CN" kern="0" dirty="0">
                <a:solidFill>
                  <a:sysClr val="window" lastClr="FFFFFF"/>
                </a:solidFill>
                <a:latin typeface="Calibri" panose="020F0502020204030204"/>
                <a:ea typeface="宋体" panose="02010600030101010101" pitchFamily="2" charset="-122"/>
              </a:rPr>
              <a:t>1</a:t>
            </a:r>
            <a:endParaRPr lang="zh-CN" altLang="en-US" kern="0" dirty="0">
              <a:solidFill>
                <a:sysClr val="window" lastClr="FFFFFF"/>
              </a:solidFill>
              <a:latin typeface="Calibri" panose="020F0502020204030204"/>
              <a:ea typeface="宋体" panose="02010600030101010101" pitchFamily="2" charset="-122"/>
            </a:endParaRPr>
          </a:p>
        </p:txBody>
      </p:sp>
      <p:sp>
        <p:nvSpPr>
          <p:cNvPr id="102" name="椭圆 101">
            <a:extLst>
              <a:ext uri="{FF2B5EF4-FFF2-40B4-BE49-F238E27FC236}">
                <a16:creationId xmlns:a16="http://schemas.microsoft.com/office/drawing/2014/main" id="{19DF26FB-0F67-4F16-BCCC-F7CD722CAB19}"/>
              </a:ext>
            </a:extLst>
          </p:cNvPr>
          <p:cNvSpPr/>
          <p:nvPr/>
        </p:nvSpPr>
        <p:spPr>
          <a:xfrm>
            <a:off x="4519079" y="3891927"/>
            <a:ext cx="373310" cy="373310"/>
          </a:xfrm>
          <a:prstGeom prst="ellipse">
            <a:avLst/>
          </a:prstGeom>
          <a:solidFill>
            <a:schemeClr val="tx2"/>
          </a:solidFill>
          <a:ln w="25400" cap="flat" cmpd="sng" algn="ctr">
            <a:noFill/>
            <a:prstDash val="solid"/>
          </a:ln>
          <a:effectLst>
            <a:outerShdw blurRad="254000" dist="127000" dir="8100000" algn="tr" rotWithShape="0">
              <a:prstClr val="black">
                <a:alpha val="60000"/>
              </a:prstClr>
            </a:outerShdw>
          </a:effectLst>
        </p:spPr>
        <p:txBody>
          <a:bodyPr lIns="91438" tIns="45719" rIns="91438" bIns="45719" rtlCol="0" anchor="ctr"/>
          <a:lstStyle/>
          <a:p>
            <a:pPr algn="ctr">
              <a:defRPr/>
            </a:pPr>
            <a:r>
              <a:rPr lang="en-US" altLang="zh-CN" kern="0" dirty="0">
                <a:solidFill>
                  <a:sysClr val="window" lastClr="FFFFFF"/>
                </a:solidFill>
                <a:latin typeface="Calibri" panose="020F0502020204030204"/>
                <a:ea typeface="宋体" panose="02010600030101010101" pitchFamily="2" charset="-122"/>
              </a:rPr>
              <a:t>2</a:t>
            </a:r>
            <a:endParaRPr lang="zh-CN" altLang="en-US" kern="0" dirty="0">
              <a:solidFill>
                <a:sysClr val="window" lastClr="FFFFFF"/>
              </a:solidFill>
              <a:latin typeface="Calibri" panose="020F0502020204030204"/>
              <a:ea typeface="宋体" panose="02010600030101010101" pitchFamily="2" charset="-122"/>
            </a:endParaRPr>
          </a:p>
        </p:txBody>
      </p:sp>
      <p:sp>
        <p:nvSpPr>
          <p:cNvPr id="103" name="椭圆 102">
            <a:extLst>
              <a:ext uri="{FF2B5EF4-FFF2-40B4-BE49-F238E27FC236}">
                <a16:creationId xmlns:a16="http://schemas.microsoft.com/office/drawing/2014/main" id="{1915D63A-3C9E-4F73-B8A1-234CA70C1CBC}"/>
              </a:ext>
            </a:extLst>
          </p:cNvPr>
          <p:cNvSpPr/>
          <p:nvPr/>
        </p:nvSpPr>
        <p:spPr>
          <a:xfrm>
            <a:off x="8906681" y="3959708"/>
            <a:ext cx="373310" cy="373310"/>
          </a:xfrm>
          <a:prstGeom prst="ellipse">
            <a:avLst/>
          </a:prstGeom>
          <a:solidFill>
            <a:schemeClr val="tx2"/>
          </a:solidFill>
          <a:ln w="25400" cap="flat" cmpd="sng" algn="ctr">
            <a:noFill/>
            <a:prstDash val="solid"/>
          </a:ln>
          <a:effectLst>
            <a:outerShdw blurRad="254000" dist="127000" dir="8100000" algn="tr" rotWithShape="0">
              <a:prstClr val="black">
                <a:alpha val="60000"/>
              </a:prstClr>
            </a:outerShdw>
          </a:effectLst>
        </p:spPr>
        <p:txBody>
          <a:bodyPr lIns="91438" tIns="45719" rIns="91438" bIns="45719" rtlCol="0" anchor="ctr"/>
          <a:lstStyle/>
          <a:p>
            <a:pPr algn="ctr">
              <a:defRPr/>
            </a:pPr>
            <a:r>
              <a:rPr lang="en-US" altLang="zh-CN" kern="0" dirty="0">
                <a:solidFill>
                  <a:sysClr val="window" lastClr="FFFFFF"/>
                </a:solidFill>
                <a:latin typeface="Calibri" panose="020F0502020204030204"/>
                <a:ea typeface="宋体" panose="02010600030101010101" pitchFamily="2" charset="-122"/>
              </a:rPr>
              <a:t>3</a:t>
            </a:r>
            <a:endParaRPr lang="zh-CN" altLang="en-US" kern="0" dirty="0">
              <a:solidFill>
                <a:sysClr val="window" lastClr="FFFFFF"/>
              </a:solidFill>
              <a:latin typeface="Calibri" panose="020F0502020204030204"/>
              <a:ea typeface="宋体" panose="02010600030101010101" pitchFamily="2" charset="-122"/>
            </a:endParaRPr>
          </a:p>
        </p:txBody>
      </p:sp>
      <p:sp>
        <p:nvSpPr>
          <p:cNvPr id="104" name="椭圆 103">
            <a:extLst>
              <a:ext uri="{FF2B5EF4-FFF2-40B4-BE49-F238E27FC236}">
                <a16:creationId xmlns:a16="http://schemas.microsoft.com/office/drawing/2014/main" id="{FCC15AE7-2ECB-4363-BB52-B72651ADEDCE}"/>
              </a:ext>
            </a:extLst>
          </p:cNvPr>
          <p:cNvSpPr/>
          <p:nvPr/>
        </p:nvSpPr>
        <p:spPr>
          <a:xfrm>
            <a:off x="9720505" y="1744023"/>
            <a:ext cx="373310" cy="373310"/>
          </a:xfrm>
          <a:prstGeom prst="ellipse">
            <a:avLst/>
          </a:prstGeom>
          <a:solidFill>
            <a:schemeClr val="tx2"/>
          </a:solidFill>
          <a:ln w="25400" cap="flat" cmpd="sng" algn="ctr">
            <a:noFill/>
            <a:prstDash val="solid"/>
          </a:ln>
          <a:effectLst>
            <a:outerShdw blurRad="254000" dist="127000" dir="8100000" algn="tr" rotWithShape="0">
              <a:prstClr val="black">
                <a:alpha val="60000"/>
              </a:prstClr>
            </a:outerShdw>
          </a:effectLst>
        </p:spPr>
        <p:txBody>
          <a:bodyPr lIns="91438" tIns="45719" rIns="91438" bIns="45719" rtlCol="0" anchor="ctr"/>
          <a:lstStyle/>
          <a:p>
            <a:pPr algn="ctr">
              <a:defRPr/>
            </a:pPr>
            <a:r>
              <a:rPr lang="en-US" altLang="zh-CN" kern="0" dirty="0">
                <a:solidFill>
                  <a:sysClr val="window" lastClr="FFFFFF"/>
                </a:solidFill>
                <a:latin typeface="Calibri" panose="020F0502020204030204"/>
                <a:ea typeface="宋体" panose="02010600030101010101" pitchFamily="2" charset="-122"/>
              </a:rPr>
              <a:t>4</a:t>
            </a:r>
            <a:endParaRPr lang="zh-CN" altLang="en-US" kern="0" dirty="0">
              <a:solidFill>
                <a:sysClr val="window" lastClr="FFFFFF"/>
              </a:solidFill>
              <a:latin typeface="Calibri" panose="020F0502020204030204"/>
              <a:ea typeface="宋体" panose="02010600030101010101" pitchFamily="2" charset="-122"/>
            </a:endParaRPr>
          </a:p>
        </p:txBody>
      </p:sp>
    </p:spTree>
    <p:extLst>
      <p:ext uri="{BB962C8B-B14F-4D97-AF65-F5344CB8AC3E}">
        <p14:creationId xmlns:p14="http://schemas.microsoft.com/office/powerpoint/2010/main" val="259818058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a:extLst>
              <a:ext uri="{FF2B5EF4-FFF2-40B4-BE49-F238E27FC236}">
                <a16:creationId xmlns:a16="http://schemas.microsoft.com/office/drawing/2014/main" id="{4EB8FB4F-F7A4-4A1C-91FA-97580116FEA1}"/>
              </a:ext>
            </a:extLst>
          </p:cNvPr>
          <p:cNvSpPr/>
          <p:nvPr/>
        </p:nvSpPr>
        <p:spPr>
          <a:xfrm>
            <a:off x="0" y="0"/>
            <a:ext cx="3543300" cy="6858000"/>
          </a:xfrm>
          <a:custGeom>
            <a:avLst/>
            <a:gdLst>
              <a:gd name="connsiteX0" fmla="*/ 0 w 3543300"/>
              <a:gd name="connsiteY0" fmla="*/ 0 h 7086600"/>
              <a:gd name="connsiteX1" fmla="*/ 3543300 w 3543300"/>
              <a:gd name="connsiteY1" fmla="*/ 3543300 h 7086600"/>
              <a:gd name="connsiteX2" fmla="*/ 0 w 3543300"/>
              <a:gd name="connsiteY2" fmla="*/ 7086600 h 7086600"/>
            </a:gdLst>
            <a:ahLst/>
            <a:cxnLst>
              <a:cxn ang="0">
                <a:pos x="connsiteX0" y="connsiteY0"/>
              </a:cxn>
              <a:cxn ang="0">
                <a:pos x="connsiteX1" y="connsiteY1"/>
              </a:cxn>
              <a:cxn ang="0">
                <a:pos x="connsiteX2" y="connsiteY2"/>
              </a:cxn>
            </a:cxnLst>
            <a:rect l="l" t="t" r="r" b="b"/>
            <a:pathLst>
              <a:path w="3543300" h="7086600">
                <a:moveTo>
                  <a:pt x="0" y="0"/>
                </a:moveTo>
                <a:cubicBezTo>
                  <a:pt x="1956911" y="0"/>
                  <a:pt x="3543300" y="1586389"/>
                  <a:pt x="3543300" y="3543300"/>
                </a:cubicBezTo>
                <a:cubicBezTo>
                  <a:pt x="3543300" y="5500211"/>
                  <a:pt x="1956911" y="7086600"/>
                  <a:pt x="0" y="7086600"/>
                </a:cubicBezTo>
                <a:close/>
              </a:path>
            </a:pathLst>
          </a:cu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79">
            <a:extLst>
              <a:ext uri="{FF2B5EF4-FFF2-40B4-BE49-F238E27FC236}">
                <a16:creationId xmlns:a16="http://schemas.microsoft.com/office/drawing/2014/main" id="{239FDFE7-932B-403C-9C62-80F02CB08819}"/>
              </a:ext>
            </a:extLst>
          </p:cNvPr>
          <p:cNvSpPr txBox="1"/>
          <p:nvPr/>
        </p:nvSpPr>
        <p:spPr>
          <a:xfrm>
            <a:off x="218333" y="2766073"/>
            <a:ext cx="2994767" cy="1918217"/>
          </a:xfrm>
          <a:prstGeom prst="rect">
            <a:avLst/>
          </a:prstGeom>
          <a:noFill/>
        </p:spPr>
        <p:txBody>
          <a:bodyPr wrap="square" rtlCol="0">
            <a:spAutoFit/>
          </a:bodyPr>
          <a:lstStyle/>
          <a:p>
            <a:pPr algn="ctr"/>
            <a:r>
              <a:rPr lang="en-US" altLang="zh-CN" sz="6000" b="1">
                <a:solidFill>
                  <a:schemeClr val="bg1"/>
                </a:solidFill>
                <a:latin typeface="Arial" panose="020B0604020202020204" pitchFamily="34" charset="0"/>
                <a:ea typeface="微软雅黑" panose="020B0503020204020204" pitchFamily="34" charset="-122"/>
                <a:cs typeface="Arial" panose="020B0604020202020204" pitchFamily="34" charset="0"/>
              </a:rPr>
              <a:t>Part 03</a:t>
            </a:r>
          </a:p>
          <a:p>
            <a:pPr algn="ctr"/>
            <a:r>
              <a:rPr lang="zh-CN" altLang="en-US" sz="5865" b="1">
                <a:solidFill>
                  <a:schemeClr val="bg1"/>
                </a:solidFill>
                <a:latin typeface="微软雅黑" panose="020B0503020204020204" pitchFamily="34" charset="-122"/>
                <a:ea typeface="微软雅黑" panose="020B0503020204020204" pitchFamily="34" charset="-122"/>
              </a:rPr>
              <a:t> </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
        <p:nvSpPr>
          <p:cNvPr id="5" name="任意多边形: 形状 4">
            <a:extLst>
              <a:ext uri="{FF2B5EF4-FFF2-40B4-BE49-F238E27FC236}">
                <a16:creationId xmlns:a16="http://schemas.microsoft.com/office/drawing/2014/main" id="{E73D67E4-BF99-4BFA-9C8C-047A0265993C}"/>
              </a:ext>
            </a:extLst>
          </p:cNvPr>
          <p:cNvSpPr/>
          <p:nvPr/>
        </p:nvSpPr>
        <p:spPr>
          <a:xfrm flipH="1">
            <a:off x="11338984" y="2603500"/>
            <a:ext cx="853016" cy="1651000"/>
          </a:xfrm>
          <a:custGeom>
            <a:avLst/>
            <a:gdLst>
              <a:gd name="connsiteX0" fmla="*/ 0 w 3543300"/>
              <a:gd name="connsiteY0" fmla="*/ 0 h 7086600"/>
              <a:gd name="connsiteX1" fmla="*/ 3543300 w 3543300"/>
              <a:gd name="connsiteY1" fmla="*/ 3543300 h 7086600"/>
              <a:gd name="connsiteX2" fmla="*/ 0 w 3543300"/>
              <a:gd name="connsiteY2" fmla="*/ 7086600 h 7086600"/>
            </a:gdLst>
            <a:ahLst/>
            <a:cxnLst>
              <a:cxn ang="0">
                <a:pos x="connsiteX0" y="connsiteY0"/>
              </a:cxn>
              <a:cxn ang="0">
                <a:pos x="connsiteX1" y="connsiteY1"/>
              </a:cxn>
              <a:cxn ang="0">
                <a:pos x="connsiteX2" y="connsiteY2"/>
              </a:cxn>
            </a:cxnLst>
            <a:rect l="l" t="t" r="r" b="b"/>
            <a:pathLst>
              <a:path w="3543300" h="7086600">
                <a:moveTo>
                  <a:pt x="0" y="0"/>
                </a:moveTo>
                <a:cubicBezTo>
                  <a:pt x="1956911" y="0"/>
                  <a:pt x="3543300" y="1586389"/>
                  <a:pt x="3543300" y="3543300"/>
                </a:cubicBezTo>
                <a:cubicBezTo>
                  <a:pt x="3543300" y="5500211"/>
                  <a:pt x="1956911" y="7086600"/>
                  <a:pt x="0" y="7086600"/>
                </a:cubicBezTo>
                <a:close/>
              </a:path>
            </a:pathLst>
          </a:cu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4F29992B-6C79-4252-9025-BD0E7F95C135}"/>
              </a:ext>
            </a:extLst>
          </p:cNvPr>
          <p:cNvCxnSpPr>
            <a:cxnSpLocks/>
          </p:cNvCxnSpPr>
          <p:nvPr/>
        </p:nvCxnSpPr>
        <p:spPr>
          <a:xfrm>
            <a:off x="5765800" y="2946400"/>
            <a:ext cx="0" cy="1104900"/>
          </a:xfrm>
          <a:prstGeom prst="line">
            <a:avLst/>
          </a:prstGeom>
          <a:ln w="76200">
            <a:solidFill>
              <a:srgbClr val="204E6C"/>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CAC5F9CB-1D95-4570-B716-307D17E96CB9}"/>
              </a:ext>
            </a:extLst>
          </p:cNvPr>
          <p:cNvSpPr/>
          <p:nvPr/>
        </p:nvSpPr>
        <p:spPr>
          <a:xfrm>
            <a:off x="6080760" y="2895600"/>
            <a:ext cx="4320540" cy="11938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CF92D4B7-0E91-45CA-8A7D-D084E857AE7D}"/>
              </a:ext>
            </a:extLst>
          </p:cNvPr>
          <p:cNvSpPr txBox="1"/>
          <p:nvPr/>
        </p:nvSpPr>
        <p:spPr>
          <a:xfrm>
            <a:off x="6007099" y="3087816"/>
            <a:ext cx="4406901" cy="769441"/>
          </a:xfrm>
          <a:prstGeom prst="rect">
            <a:avLst/>
          </a:prstGeom>
          <a:noFill/>
          <a:ln>
            <a:noFill/>
          </a:ln>
        </p:spPr>
        <p:txBody>
          <a:bodyPr wrap="square" rtlCol="0">
            <a:spAutoFit/>
          </a:bodyPr>
          <a:lstStyle/>
          <a:p>
            <a:pPr algn="ctr"/>
            <a:r>
              <a:rPr lang="zh-CN" altLang="en-US" sz="4400" b="1" dirty="0">
                <a:solidFill>
                  <a:srgbClr val="204E6C"/>
                </a:solidFill>
              </a:rPr>
              <a:t>界面可视化</a:t>
            </a:r>
            <a:r>
              <a:rPr lang="en-US" altLang="zh-CN" sz="4400" b="1" dirty="0">
                <a:solidFill>
                  <a:srgbClr val="204E6C"/>
                </a:solidFill>
              </a:rPr>
              <a:t>/</a:t>
            </a:r>
            <a:r>
              <a:rPr lang="zh-CN" altLang="en-US" sz="4400" b="1" dirty="0">
                <a:solidFill>
                  <a:srgbClr val="204E6C"/>
                </a:solidFill>
              </a:rPr>
              <a:t>交互</a:t>
            </a:r>
          </a:p>
        </p:txBody>
      </p:sp>
    </p:spTree>
    <p:extLst>
      <p:ext uri="{BB962C8B-B14F-4D97-AF65-F5344CB8AC3E}">
        <p14:creationId xmlns:p14="http://schemas.microsoft.com/office/powerpoint/2010/main" val="2399238644"/>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pic>
        <p:nvPicPr>
          <p:cNvPr id="11" name="图片 10">
            <a:extLst>
              <a:ext uri="{FF2B5EF4-FFF2-40B4-BE49-F238E27FC236}">
                <a16:creationId xmlns:a16="http://schemas.microsoft.com/office/drawing/2014/main" id="{CC4DC35B-73E4-4461-9EB2-AF714E3F06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5817" y="1553627"/>
            <a:ext cx="8529195" cy="4951675"/>
          </a:xfrm>
          <a:prstGeom prst="rect">
            <a:avLst/>
          </a:prstGeom>
        </p:spPr>
      </p:pic>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en-US" altLang="zh-CN" sz="2400" b="1" dirty="0">
                <a:solidFill>
                  <a:srgbClr val="204E6C"/>
                </a:solidFill>
                <a:latin typeface="微软雅黑" panose="020B0503020204020204" pitchFamily="34" charset="-122"/>
                <a:ea typeface="微软雅黑" panose="020B0503020204020204" pitchFamily="34" charset="-122"/>
              </a:rPr>
              <a:t> </a:t>
            </a:r>
            <a:r>
              <a:rPr lang="zh-CN" altLang="en-US" sz="2400" b="1" dirty="0">
                <a:solidFill>
                  <a:srgbClr val="204E6C"/>
                </a:solidFill>
                <a:latin typeface="微软雅黑" panose="020B0503020204020204" pitchFamily="34" charset="-122"/>
                <a:ea typeface="微软雅黑" panose="020B0503020204020204" pitchFamily="34" charset="-122"/>
              </a:rPr>
              <a:t>整体界面展示</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0768730"/>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1</a:t>
            </a:r>
            <a:r>
              <a:rPr lang="zh-CN" altLang="en-US" sz="2400" b="1" dirty="0">
                <a:solidFill>
                  <a:srgbClr val="204E6C"/>
                </a:solidFill>
                <a:latin typeface="微软雅黑" panose="020B0503020204020204" pitchFamily="34" charset="-122"/>
                <a:ea typeface="微软雅黑" panose="020B0503020204020204" pitchFamily="34" charset="-122"/>
              </a:rPr>
              <a:t>：探索电影市场与投资回报的状况</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BDB57454-1182-420D-8D37-90EE35A65C54}"/>
              </a:ext>
            </a:extLst>
          </p:cNvPr>
          <p:cNvPicPr>
            <a:picLocks noChangeAspect="1"/>
          </p:cNvPicPr>
          <p:nvPr/>
        </p:nvPicPr>
        <p:blipFill>
          <a:blip r:embed="rId3"/>
          <a:stretch>
            <a:fillRect/>
          </a:stretch>
        </p:blipFill>
        <p:spPr>
          <a:xfrm>
            <a:off x="2251470" y="1590007"/>
            <a:ext cx="8973878" cy="4610495"/>
          </a:xfrm>
          <a:prstGeom prst="rect">
            <a:avLst/>
          </a:prstGeom>
        </p:spPr>
      </p:pic>
      <p:sp>
        <p:nvSpPr>
          <p:cNvPr id="21" name="文本框 20">
            <a:extLst>
              <a:ext uri="{FF2B5EF4-FFF2-40B4-BE49-F238E27FC236}">
                <a16:creationId xmlns:a16="http://schemas.microsoft.com/office/drawing/2014/main" id="{E3EBDE58-6925-4126-ACC5-CFDD2C1905F1}"/>
              </a:ext>
            </a:extLst>
          </p:cNvPr>
          <p:cNvSpPr txBox="1"/>
          <p:nvPr/>
        </p:nvSpPr>
        <p:spPr>
          <a:xfrm>
            <a:off x="1899669" y="6092102"/>
            <a:ext cx="10100742" cy="458908"/>
          </a:xfrm>
          <a:prstGeom prst="rect">
            <a:avLst/>
          </a:prstGeom>
          <a:noFill/>
        </p:spPr>
        <p:txBody>
          <a:bodyPr wrap="square">
            <a:spAutoFit/>
          </a:bodyPr>
          <a:lstStyle/>
          <a:p>
            <a:pPr>
              <a:lnSpc>
                <a:spcPct val="150000"/>
              </a:lnSpc>
            </a:pPr>
            <a:r>
              <a:rPr lang="zh-CN" altLang="en-US" b="1" dirty="0">
                <a:solidFill>
                  <a:srgbClr val="204E6C"/>
                </a:solidFill>
                <a:latin typeface="微软雅黑" panose="020B0503020204020204" pitchFamily="34" charset="-122"/>
                <a:ea typeface="微软雅黑" panose="020B0503020204020204" pitchFamily="34" charset="-122"/>
              </a:rPr>
              <a:t>视图：</a:t>
            </a:r>
            <a:r>
              <a:rPr lang="zh-CN" altLang="en-US" sz="1800" b="1" dirty="0">
                <a:solidFill>
                  <a:srgbClr val="204E6C"/>
                </a:solidFill>
                <a:latin typeface="微软雅黑" panose="020B0503020204020204" pitchFamily="34" charset="-122"/>
                <a:ea typeface="微软雅黑" panose="020B0503020204020204" pitchFamily="34" charset="-122"/>
              </a:rPr>
              <a:t>「电影总票房及数量变化」、「票房与电影数量分布情况」、「电影预算与票房收入的关系」</a:t>
            </a:r>
          </a:p>
        </p:txBody>
      </p:sp>
    </p:spTree>
    <p:extLst>
      <p:ext uri="{BB962C8B-B14F-4D97-AF65-F5344CB8AC3E}">
        <p14:creationId xmlns:p14="http://schemas.microsoft.com/office/powerpoint/2010/main" val="223812528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17" name="AutoShape 6" descr="Evolution of the globally averaged annual precipitation according to... |  Download Scientific Diagram">
            <a:extLst>
              <a:ext uri="{FF2B5EF4-FFF2-40B4-BE49-F238E27FC236}">
                <a16:creationId xmlns:a16="http://schemas.microsoft.com/office/drawing/2014/main" id="{36C11AE3-68C6-448A-8126-1AC958B4296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utoShape 4" descr="Spatial distribution of climate change during 2020–2050 under scenario... |  Download Scientific Diagram">
            <a:extLst>
              <a:ext uri="{FF2B5EF4-FFF2-40B4-BE49-F238E27FC236}">
                <a16:creationId xmlns:a16="http://schemas.microsoft.com/office/drawing/2014/main" id="{A0B2D0DB-6958-4D6E-BD9A-1BF01456418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文本框 18">
            <a:extLst>
              <a:ext uri="{FF2B5EF4-FFF2-40B4-BE49-F238E27FC236}">
                <a16:creationId xmlns:a16="http://schemas.microsoft.com/office/drawing/2014/main" id="{79EEEB71-CDD8-4469-AC74-2261EBEE422D}"/>
              </a:ext>
            </a:extLst>
          </p:cNvPr>
          <p:cNvSpPr txBox="1"/>
          <p:nvPr/>
        </p:nvSpPr>
        <p:spPr>
          <a:xfrm>
            <a:off x="8692418" y="1744379"/>
            <a:ext cx="2768061" cy="3372846"/>
          </a:xfrm>
          <a:prstGeom prst="rect">
            <a:avLst/>
          </a:prstGeom>
          <a:noFill/>
        </p:spPr>
        <p:txBody>
          <a:bodyPr wrap="square">
            <a:spAutoFit/>
          </a:bodyPr>
          <a:lstStyle/>
          <a:p>
            <a:pPr>
              <a:lnSpc>
                <a:spcPct val="150000"/>
              </a:lnSpc>
            </a:pPr>
            <a:r>
              <a:rPr lang="en-US" altLang="zh-CN" sz="1600" dirty="0">
                <a:solidFill>
                  <a:srgbClr val="204E6C"/>
                </a:solidFill>
                <a:latin typeface="微软雅黑" panose="020B0503020204020204" pitchFamily="34" charset="-122"/>
                <a:ea typeface="微软雅黑" panose="020B0503020204020204" pitchFamily="34" charset="-122"/>
              </a:rPr>
              <a:t>1.</a:t>
            </a:r>
            <a:r>
              <a:rPr lang="zh-CN" altLang="en-US" sz="1600" dirty="0">
                <a:solidFill>
                  <a:srgbClr val="204E6C"/>
                </a:solidFill>
                <a:latin typeface="微软雅黑" panose="020B0503020204020204" pitchFamily="34" charset="-122"/>
                <a:ea typeface="微软雅黑" panose="020B0503020204020204" pitchFamily="34" charset="-122"/>
              </a:rPr>
              <a:t>在该视图中，当鼠标</a:t>
            </a:r>
            <a:r>
              <a:rPr lang="zh-CN" altLang="en-US" sz="1600" b="1" dirty="0">
                <a:solidFill>
                  <a:srgbClr val="204E6C"/>
                </a:solidFill>
                <a:latin typeface="微软雅黑" panose="020B0503020204020204" pitchFamily="34" charset="-122"/>
                <a:ea typeface="微软雅黑" panose="020B0503020204020204" pitchFamily="34" charset="-122"/>
              </a:rPr>
              <a:t>悬停在不同国家的区域上时</a:t>
            </a:r>
            <a:r>
              <a:rPr lang="zh-CN" altLang="en-US" sz="1600" dirty="0">
                <a:solidFill>
                  <a:srgbClr val="204E6C"/>
                </a:solidFill>
                <a:latin typeface="微软雅黑" panose="020B0503020204020204" pitchFamily="34" charset="-122"/>
                <a:ea typeface="微软雅黑" panose="020B0503020204020204" pitchFamily="34" charset="-122"/>
              </a:rPr>
              <a:t>，工具提示会显示该国家票房收入排名前五的电影名称和相关信息。</a:t>
            </a:r>
            <a:endParaRPr lang="en-US" altLang="zh-CN" sz="1600" dirty="0">
              <a:solidFill>
                <a:srgbClr val="204E6C"/>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srgbClr val="204E6C"/>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rgbClr val="204E6C"/>
                </a:solidFill>
                <a:latin typeface="微软雅黑" panose="020B0503020204020204" pitchFamily="34" charset="-122"/>
                <a:ea typeface="微软雅黑" panose="020B0503020204020204" pitchFamily="34" charset="-122"/>
              </a:rPr>
              <a:t>2.</a:t>
            </a:r>
            <a:r>
              <a:rPr lang="zh-CN" altLang="en-US" sz="1600" dirty="0">
                <a:solidFill>
                  <a:srgbClr val="204E6C"/>
                </a:solidFill>
                <a:latin typeface="微软雅黑" panose="020B0503020204020204" pitchFamily="34" charset="-122"/>
                <a:ea typeface="微软雅黑" panose="020B0503020204020204" pitchFamily="34" charset="-122"/>
              </a:rPr>
              <a:t>这样的提示可以帮助用户了解各个国家电影市场的情况。</a:t>
            </a:r>
          </a:p>
        </p:txBody>
      </p:sp>
      <p:sp>
        <p:nvSpPr>
          <p:cNvPr id="20" name="文本框 19">
            <a:extLst>
              <a:ext uri="{FF2B5EF4-FFF2-40B4-BE49-F238E27FC236}">
                <a16:creationId xmlns:a16="http://schemas.microsoft.com/office/drawing/2014/main" id="{B20DE2C8-46A9-4B3F-8BD5-8CBB69FF7E5D}"/>
              </a:ext>
            </a:extLst>
          </p:cNvPr>
          <p:cNvSpPr txBox="1"/>
          <p:nvPr/>
        </p:nvSpPr>
        <p:spPr>
          <a:xfrm>
            <a:off x="3179828" y="5595712"/>
            <a:ext cx="3691235" cy="458908"/>
          </a:xfrm>
          <a:prstGeom prst="rect">
            <a:avLst/>
          </a:prstGeom>
          <a:noFill/>
        </p:spPr>
        <p:txBody>
          <a:bodyPr wrap="square">
            <a:spAutoFit/>
          </a:bodyPr>
          <a:lstStyle/>
          <a:p>
            <a:pPr>
              <a:lnSpc>
                <a:spcPct val="150000"/>
              </a:lnSpc>
            </a:pPr>
            <a:r>
              <a:rPr lang="zh-CN" altLang="en-US" sz="1800" b="1" dirty="0">
                <a:solidFill>
                  <a:srgbClr val="204E6C"/>
                </a:solidFill>
                <a:latin typeface="微软雅黑" panose="020B0503020204020204" pitchFamily="34" charset="-122"/>
                <a:ea typeface="微软雅黑" panose="020B0503020204020204" pitchFamily="34" charset="-122"/>
              </a:rPr>
              <a:t>地图：根据不同区域进行筛选数据</a:t>
            </a:r>
          </a:p>
        </p:txBody>
      </p:sp>
      <p:pic>
        <p:nvPicPr>
          <p:cNvPr id="8" name="图片 7">
            <a:extLst>
              <a:ext uri="{FF2B5EF4-FFF2-40B4-BE49-F238E27FC236}">
                <a16:creationId xmlns:a16="http://schemas.microsoft.com/office/drawing/2014/main" id="{BAAE78E9-C086-4DC3-A052-31A7FA11EB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3932" y="1657078"/>
            <a:ext cx="6357257" cy="3846740"/>
          </a:xfrm>
          <a:prstGeom prst="rect">
            <a:avLst/>
          </a:prstGeom>
        </p:spPr>
      </p:pic>
      <p:sp>
        <p:nvSpPr>
          <p:cNvPr id="25" name="TextBox 6">
            <a:extLst>
              <a:ext uri="{FF2B5EF4-FFF2-40B4-BE49-F238E27FC236}">
                <a16:creationId xmlns:a16="http://schemas.microsoft.com/office/drawing/2014/main" id="{80BEB2DD-80BC-4DEE-B631-5AE2D352C821}"/>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26" name="学论网-www.xuelun.me">
            <a:extLst>
              <a:ext uri="{FF2B5EF4-FFF2-40B4-BE49-F238E27FC236}">
                <a16:creationId xmlns:a16="http://schemas.microsoft.com/office/drawing/2014/main" id="{1AB36FA4-9CD9-4BD8-84A8-7275D44C61A9}"/>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1</a:t>
            </a:r>
            <a:r>
              <a:rPr lang="zh-CN" altLang="en-US" sz="2400" b="1" dirty="0">
                <a:solidFill>
                  <a:srgbClr val="204E6C"/>
                </a:solidFill>
                <a:latin typeface="微软雅黑" panose="020B0503020204020204" pitchFamily="34" charset="-122"/>
                <a:ea typeface="微软雅黑" panose="020B0503020204020204" pitchFamily="34" charset="-122"/>
              </a:rPr>
              <a:t>：交互展示</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27" name="直接连接符 26">
            <a:extLst>
              <a:ext uri="{FF2B5EF4-FFF2-40B4-BE49-F238E27FC236}">
                <a16:creationId xmlns:a16="http://schemas.microsoft.com/office/drawing/2014/main" id="{52DF1D0D-9633-4D40-8614-27C54AB253E6}"/>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A1BB1E81-D6CC-40EE-9C58-3E0EBEE8198F}"/>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502059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17" name="AutoShape 6" descr="Evolution of the globally averaged annual precipitation according to... |  Download Scientific Diagram">
            <a:extLst>
              <a:ext uri="{FF2B5EF4-FFF2-40B4-BE49-F238E27FC236}">
                <a16:creationId xmlns:a16="http://schemas.microsoft.com/office/drawing/2014/main" id="{36C11AE3-68C6-448A-8126-1AC958B4296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utoShape 4" descr="Spatial distribution of climate change during 2020–2050 under scenario... |  Download Scientific Diagram">
            <a:extLst>
              <a:ext uri="{FF2B5EF4-FFF2-40B4-BE49-F238E27FC236}">
                <a16:creationId xmlns:a16="http://schemas.microsoft.com/office/drawing/2014/main" id="{A0B2D0DB-6958-4D6E-BD9A-1BF01456418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文本框 18">
            <a:extLst>
              <a:ext uri="{FF2B5EF4-FFF2-40B4-BE49-F238E27FC236}">
                <a16:creationId xmlns:a16="http://schemas.microsoft.com/office/drawing/2014/main" id="{79EEEB71-CDD8-4469-AC74-2261EBEE422D}"/>
              </a:ext>
            </a:extLst>
          </p:cNvPr>
          <p:cNvSpPr txBox="1"/>
          <p:nvPr/>
        </p:nvSpPr>
        <p:spPr>
          <a:xfrm>
            <a:off x="8692418" y="1744379"/>
            <a:ext cx="2768061" cy="4111510"/>
          </a:xfrm>
          <a:prstGeom prst="rect">
            <a:avLst/>
          </a:prstGeom>
          <a:noFill/>
        </p:spPr>
        <p:txBody>
          <a:bodyPr wrap="square">
            <a:spAutoFit/>
          </a:bodyPr>
          <a:lstStyle/>
          <a:p>
            <a:pPr>
              <a:lnSpc>
                <a:spcPct val="150000"/>
              </a:lnSpc>
            </a:pPr>
            <a:r>
              <a:rPr lang="en-US" altLang="zh-CN" sz="1600" dirty="0">
                <a:solidFill>
                  <a:srgbClr val="204E6C"/>
                </a:solidFill>
                <a:latin typeface="微软雅黑" panose="020B0503020204020204" pitchFamily="34" charset="-122"/>
                <a:ea typeface="微软雅黑" panose="020B0503020204020204" pitchFamily="34" charset="-122"/>
              </a:rPr>
              <a:t>1.</a:t>
            </a:r>
            <a:r>
              <a:rPr lang="zh-CN" altLang="en-US" sz="1600" dirty="0">
                <a:solidFill>
                  <a:srgbClr val="204E6C"/>
                </a:solidFill>
                <a:latin typeface="微软雅黑" panose="020B0503020204020204" pitchFamily="34" charset="-122"/>
                <a:ea typeface="微软雅黑" panose="020B0503020204020204" pitchFamily="34" charset="-122"/>
              </a:rPr>
              <a:t>在该视图中</a:t>
            </a:r>
            <a:r>
              <a:rPr lang="zh-CN" altLang="en-US" sz="1600" b="1" dirty="0">
                <a:solidFill>
                  <a:srgbClr val="204E6C"/>
                </a:solidFill>
                <a:latin typeface="微软雅黑" panose="020B0503020204020204" pitchFamily="34" charset="-122"/>
                <a:ea typeface="微软雅黑" panose="020B0503020204020204" pitchFamily="34" charset="-122"/>
              </a:rPr>
              <a:t>点击某个国家的区域时</a:t>
            </a:r>
            <a:r>
              <a:rPr lang="zh-CN" altLang="en-US" sz="1600" dirty="0">
                <a:solidFill>
                  <a:srgbClr val="204E6C"/>
                </a:solidFill>
                <a:latin typeface="微软雅黑" panose="020B0503020204020204" pitchFamily="34" charset="-122"/>
                <a:ea typeface="微软雅黑" panose="020B0503020204020204" pitchFamily="34" charset="-122"/>
              </a:rPr>
              <a:t>，散点图和柱状图将显示与该国家相关的数据。可以帮助用户更深入地了解该国家在票房和电影产量方面的表现。</a:t>
            </a:r>
            <a:endParaRPr lang="en-US" altLang="zh-CN" sz="1600" dirty="0">
              <a:solidFill>
                <a:srgbClr val="204E6C"/>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srgbClr val="204E6C"/>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rgbClr val="204E6C"/>
                </a:solidFill>
                <a:latin typeface="微软雅黑" panose="020B0503020204020204" pitchFamily="34" charset="-122"/>
                <a:ea typeface="微软雅黑" panose="020B0503020204020204" pitchFamily="34" charset="-122"/>
              </a:rPr>
              <a:t>2.</a:t>
            </a:r>
            <a:r>
              <a:rPr lang="zh-CN" altLang="en-US" sz="1600" dirty="0">
                <a:solidFill>
                  <a:srgbClr val="204E6C"/>
                </a:solidFill>
                <a:latin typeface="微软雅黑" panose="020B0503020204020204" pitchFamily="34" charset="-122"/>
                <a:ea typeface="微软雅黑" panose="020B0503020204020204" pitchFamily="34" charset="-122"/>
              </a:rPr>
              <a:t> 交互性的设计使用户能够根据自己的兴趣和需求，深入研究不同国家的电影市场情况。</a:t>
            </a:r>
          </a:p>
        </p:txBody>
      </p:sp>
      <p:sp>
        <p:nvSpPr>
          <p:cNvPr id="20" name="文本框 19">
            <a:extLst>
              <a:ext uri="{FF2B5EF4-FFF2-40B4-BE49-F238E27FC236}">
                <a16:creationId xmlns:a16="http://schemas.microsoft.com/office/drawing/2014/main" id="{B20DE2C8-46A9-4B3F-8BD5-8CBB69FF7E5D}"/>
              </a:ext>
            </a:extLst>
          </p:cNvPr>
          <p:cNvSpPr txBox="1"/>
          <p:nvPr/>
        </p:nvSpPr>
        <p:spPr>
          <a:xfrm>
            <a:off x="3188537" y="5691506"/>
            <a:ext cx="3691235" cy="458908"/>
          </a:xfrm>
          <a:prstGeom prst="rect">
            <a:avLst/>
          </a:prstGeom>
          <a:noFill/>
        </p:spPr>
        <p:txBody>
          <a:bodyPr wrap="square">
            <a:spAutoFit/>
          </a:bodyPr>
          <a:lstStyle/>
          <a:p>
            <a:pPr>
              <a:lnSpc>
                <a:spcPct val="150000"/>
              </a:lnSpc>
            </a:pPr>
            <a:r>
              <a:rPr lang="zh-CN" altLang="en-US" sz="1800" b="1" dirty="0">
                <a:solidFill>
                  <a:srgbClr val="204E6C"/>
                </a:solidFill>
                <a:latin typeface="微软雅黑" panose="020B0503020204020204" pitchFamily="34" charset="-122"/>
                <a:ea typeface="微软雅黑" panose="020B0503020204020204" pitchFamily="34" charset="-122"/>
              </a:rPr>
              <a:t>地图：根据不同区域进行筛选数据</a:t>
            </a:r>
          </a:p>
        </p:txBody>
      </p:sp>
      <p:pic>
        <p:nvPicPr>
          <p:cNvPr id="10" name="图片 9">
            <a:extLst>
              <a:ext uri="{FF2B5EF4-FFF2-40B4-BE49-F238E27FC236}">
                <a16:creationId xmlns:a16="http://schemas.microsoft.com/office/drawing/2014/main" id="{203E94F4-E3DE-4FCE-A6DA-094D532253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8830" y="1672044"/>
            <a:ext cx="6656199" cy="4023361"/>
          </a:xfrm>
          <a:prstGeom prst="rect">
            <a:avLst/>
          </a:prstGeom>
        </p:spPr>
      </p:pic>
      <p:sp>
        <p:nvSpPr>
          <p:cNvPr id="24" name="TextBox 6">
            <a:extLst>
              <a:ext uri="{FF2B5EF4-FFF2-40B4-BE49-F238E27FC236}">
                <a16:creationId xmlns:a16="http://schemas.microsoft.com/office/drawing/2014/main" id="{3CE480C5-2D2A-4DD5-930B-456B414EB36D}"/>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25" name="学论网-www.xuelun.me">
            <a:extLst>
              <a:ext uri="{FF2B5EF4-FFF2-40B4-BE49-F238E27FC236}">
                <a16:creationId xmlns:a16="http://schemas.microsoft.com/office/drawing/2014/main" id="{77C6CD0E-1BDE-468A-BFFE-CBA8D2D20ED5}"/>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1</a:t>
            </a:r>
            <a:r>
              <a:rPr lang="zh-CN" altLang="en-US" sz="2400" b="1" dirty="0">
                <a:solidFill>
                  <a:srgbClr val="204E6C"/>
                </a:solidFill>
                <a:latin typeface="微软雅黑" panose="020B0503020204020204" pitchFamily="34" charset="-122"/>
                <a:ea typeface="微软雅黑" panose="020B0503020204020204" pitchFamily="34" charset="-122"/>
              </a:rPr>
              <a:t>：交互展示</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26" name="直接连接符 25">
            <a:extLst>
              <a:ext uri="{FF2B5EF4-FFF2-40B4-BE49-F238E27FC236}">
                <a16:creationId xmlns:a16="http://schemas.microsoft.com/office/drawing/2014/main" id="{3FF45892-8C91-4E31-AC96-AC858CFFDA61}"/>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9D330AEE-2B47-43B1-8A56-7D9D821B8C23}"/>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0781552"/>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1</a:t>
            </a:r>
            <a:r>
              <a:rPr lang="zh-CN" altLang="en-US" sz="2400" b="1" dirty="0">
                <a:solidFill>
                  <a:srgbClr val="204E6C"/>
                </a:solidFill>
                <a:latin typeface="微软雅黑" panose="020B0503020204020204" pitchFamily="34" charset="-122"/>
                <a:ea typeface="微软雅黑" panose="020B0503020204020204" pitchFamily="34" charset="-122"/>
              </a:rPr>
              <a:t>：交互展示</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AutoShape 6" descr="Evolution of the globally averaged annual precipitation according to... |  Download Scientific Diagram">
            <a:extLst>
              <a:ext uri="{FF2B5EF4-FFF2-40B4-BE49-F238E27FC236}">
                <a16:creationId xmlns:a16="http://schemas.microsoft.com/office/drawing/2014/main" id="{36C11AE3-68C6-448A-8126-1AC958B4296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utoShape 4" descr="Spatial distribution of climate change during 2020–2050 under scenario... |  Download Scientific Diagram">
            <a:extLst>
              <a:ext uri="{FF2B5EF4-FFF2-40B4-BE49-F238E27FC236}">
                <a16:creationId xmlns:a16="http://schemas.microsoft.com/office/drawing/2014/main" id="{A0B2D0DB-6958-4D6E-BD9A-1BF01456418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文本框 18">
            <a:extLst>
              <a:ext uri="{FF2B5EF4-FFF2-40B4-BE49-F238E27FC236}">
                <a16:creationId xmlns:a16="http://schemas.microsoft.com/office/drawing/2014/main" id="{79EEEB71-CDD8-4469-AC74-2261EBEE422D}"/>
              </a:ext>
            </a:extLst>
          </p:cNvPr>
          <p:cNvSpPr txBox="1"/>
          <p:nvPr/>
        </p:nvSpPr>
        <p:spPr>
          <a:xfrm>
            <a:off x="8884008" y="1578917"/>
            <a:ext cx="2768061" cy="4480842"/>
          </a:xfrm>
          <a:prstGeom prst="rect">
            <a:avLst/>
          </a:prstGeom>
          <a:noFill/>
        </p:spPr>
        <p:txBody>
          <a:bodyPr wrap="square">
            <a:spAutoFit/>
          </a:bodyPr>
          <a:lstStyle/>
          <a:p>
            <a:pPr>
              <a:lnSpc>
                <a:spcPct val="150000"/>
              </a:lnSpc>
            </a:pPr>
            <a:r>
              <a:rPr lang="en-US" altLang="zh-CN" sz="1600" dirty="0">
                <a:solidFill>
                  <a:srgbClr val="204E6C"/>
                </a:solidFill>
                <a:latin typeface="微软雅黑" panose="020B0503020204020204" pitchFamily="34" charset="-122"/>
                <a:ea typeface="微软雅黑" panose="020B0503020204020204" pitchFamily="34" charset="-122"/>
              </a:rPr>
              <a:t>1.</a:t>
            </a:r>
            <a:r>
              <a:rPr lang="zh-CN" altLang="en-US" sz="1600" dirty="0">
                <a:solidFill>
                  <a:srgbClr val="204E6C"/>
                </a:solidFill>
                <a:latin typeface="微软雅黑" panose="020B0503020204020204" pitchFamily="34" charset="-122"/>
                <a:ea typeface="微软雅黑" panose="020B0503020204020204" pitchFamily="34" charset="-122"/>
              </a:rPr>
              <a:t>在该视图中，用户可以通过</a:t>
            </a:r>
            <a:r>
              <a:rPr lang="zh-CN" altLang="en-US" sz="1600" b="1" dirty="0">
                <a:solidFill>
                  <a:srgbClr val="204E6C"/>
                </a:solidFill>
                <a:latin typeface="微软雅黑" panose="020B0503020204020204" pitchFamily="34" charset="-122"/>
                <a:ea typeface="微软雅黑" panose="020B0503020204020204" pitchFamily="34" charset="-122"/>
              </a:rPr>
              <a:t>鼠标悬停在柱状图</a:t>
            </a:r>
            <a:r>
              <a:rPr lang="zh-CN" altLang="en-US" sz="1600" dirty="0">
                <a:solidFill>
                  <a:srgbClr val="204E6C"/>
                </a:solidFill>
                <a:latin typeface="微软雅黑" panose="020B0503020204020204" pitchFamily="34" charset="-122"/>
                <a:ea typeface="微软雅黑" panose="020B0503020204020204" pitchFamily="34" charset="-122"/>
              </a:rPr>
              <a:t>上的特定年份，来筛选对应年份的数据显示在地图和散点图中。这样的操作可以让用户针对具体年份的数据进行分析和比较。</a:t>
            </a:r>
            <a:endParaRPr lang="en-US" altLang="zh-CN" sz="1600" dirty="0">
              <a:solidFill>
                <a:srgbClr val="204E6C"/>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srgbClr val="204E6C"/>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rgbClr val="204E6C"/>
                </a:solidFill>
                <a:latin typeface="微软雅黑" panose="020B0503020204020204" pitchFamily="34" charset="-122"/>
                <a:ea typeface="微软雅黑" panose="020B0503020204020204" pitchFamily="34" charset="-122"/>
              </a:rPr>
              <a:t>2.</a:t>
            </a:r>
            <a:r>
              <a:rPr lang="zh-CN" altLang="en-US" sz="1600" dirty="0">
                <a:solidFill>
                  <a:srgbClr val="204E6C"/>
                </a:solidFill>
                <a:latin typeface="微软雅黑" panose="020B0503020204020204" pitchFamily="34" charset="-122"/>
                <a:ea typeface="微软雅黑" panose="020B0503020204020204" pitchFamily="34" charset="-122"/>
              </a:rPr>
              <a:t>悬停筛选的设计使用户能够根据需要选择特定年份的数据，以便进行更精确的分析和探索。</a:t>
            </a:r>
          </a:p>
        </p:txBody>
      </p:sp>
      <p:sp>
        <p:nvSpPr>
          <p:cNvPr id="20" name="文本框 19">
            <a:extLst>
              <a:ext uri="{FF2B5EF4-FFF2-40B4-BE49-F238E27FC236}">
                <a16:creationId xmlns:a16="http://schemas.microsoft.com/office/drawing/2014/main" id="{B20DE2C8-46A9-4B3F-8BD5-8CBB69FF7E5D}"/>
              </a:ext>
            </a:extLst>
          </p:cNvPr>
          <p:cNvSpPr txBox="1"/>
          <p:nvPr/>
        </p:nvSpPr>
        <p:spPr>
          <a:xfrm>
            <a:off x="3310456" y="5613129"/>
            <a:ext cx="4039578" cy="458908"/>
          </a:xfrm>
          <a:prstGeom prst="rect">
            <a:avLst/>
          </a:prstGeom>
          <a:noFill/>
        </p:spPr>
        <p:txBody>
          <a:bodyPr wrap="square">
            <a:spAutoFit/>
          </a:bodyPr>
          <a:lstStyle/>
          <a:p>
            <a:pPr>
              <a:lnSpc>
                <a:spcPct val="150000"/>
              </a:lnSpc>
            </a:pPr>
            <a:r>
              <a:rPr lang="zh-CN" altLang="en-US" sz="1800" b="1" dirty="0">
                <a:solidFill>
                  <a:srgbClr val="204E6C"/>
                </a:solidFill>
                <a:latin typeface="微软雅黑" panose="020B0503020204020204" pitchFamily="34" charset="-122"/>
                <a:ea typeface="微软雅黑" panose="020B0503020204020204" pitchFamily="34" charset="-122"/>
              </a:rPr>
              <a:t>柱状图：根据不同年份进行筛选数据</a:t>
            </a:r>
          </a:p>
        </p:txBody>
      </p:sp>
      <p:pic>
        <p:nvPicPr>
          <p:cNvPr id="9" name="图片 8">
            <a:extLst>
              <a:ext uri="{FF2B5EF4-FFF2-40B4-BE49-F238E27FC236}">
                <a16:creationId xmlns:a16="http://schemas.microsoft.com/office/drawing/2014/main" id="{F48A66EF-80A9-464A-ABAF-88F11BE046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9943" y="1611086"/>
            <a:ext cx="6762509" cy="3997233"/>
          </a:xfrm>
          <a:prstGeom prst="rect">
            <a:avLst/>
          </a:prstGeom>
        </p:spPr>
      </p:pic>
    </p:spTree>
    <p:extLst>
      <p:ext uri="{BB962C8B-B14F-4D97-AF65-F5344CB8AC3E}">
        <p14:creationId xmlns:p14="http://schemas.microsoft.com/office/powerpoint/2010/main" val="2029791796"/>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1</a:t>
            </a:r>
            <a:r>
              <a:rPr lang="zh-CN" altLang="en-US" sz="2400" b="1" dirty="0">
                <a:solidFill>
                  <a:srgbClr val="204E6C"/>
                </a:solidFill>
                <a:latin typeface="微软雅黑" panose="020B0503020204020204" pitchFamily="34" charset="-122"/>
                <a:ea typeface="微软雅黑" panose="020B0503020204020204" pitchFamily="34" charset="-122"/>
              </a:rPr>
              <a:t>：分析案例</a:t>
            </a:r>
            <a:r>
              <a:rPr lang="en-US" altLang="zh-CN" sz="2400" b="1" dirty="0">
                <a:solidFill>
                  <a:srgbClr val="204E6C"/>
                </a:solidFill>
                <a:latin typeface="微软雅黑" panose="020B0503020204020204" pitchFamily="34" charset="-122"/>
                <a:ea typeface="微软雅黑" panose="020B0503020204020204" pitchFamily="34" charset="-122"/>
              </a:rPr>
              <a:t>1——</a:t>
            </a:r>
            <a:r>
              <a:rPr lang="zh-CN" altLang="en-US" sz="2400" b="1" dirty="0">
                <a:solidFill>
                  <a:srgbClr val="204E6C"/>
                </a:solidFill>
                <a:latin typeface="微软雅黑" panose="020B0503020204020204" pitchFamily="34" charset="-122"/>
                <a:ea typeface="微软雅黑" panose="020B0503020204020204" pitchFamily="34" charset="-122"/>
              </a:rPr>
              <a:t>了解全球票房与电影数量分布情况</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AutoShape 6" descr="Evolution of the globally averaged annual precipitation according to... |  Download Scientific Diagram">
            <a:extLst>
              <a:ext uri="{FF2B5EF4-FFF2-40B4-BE49-F238E27FC236}">
                <a16:creationId xmlns:a16="http://schemas.microsoft.com/office/drawing/2014/main" id="{36C11AE3-68C6-448A-8126-1AC958B4296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utoShape 4" descr="Spatial distribution of climate change during 2020–2050 under scenario... |  Download Scientific Diagram">
            <a:extLst>
              <a:ext uri="{FF2B5EF4-FFF2-40B4-BE49-F238E27FC236}">
                <a16:creationId xmlns:a16="http://schemas.microsoft.com/office/drawing/2014/main" id="{A0B2D0DB-6958-4D6E-BD9A-1BF01456418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文本框 18">
            <a:extLst>
              <a:ext uri="{FF2B5EF4-FFF2-40B4-BE49-F238E27FC236}">
                <a16:creationId xmlns:a16="http://schemas.microsoft.com/office/drawing/2014/main" id="{79EEEB71-CDD8-4469-AC74-2261EBEE422D}"/>
              </a:ext>
            </a:extLst>
          </p:cNvPr>
          <p:cNvSpPr txBox="1"/>
          <p:nvPr/>
        </p:nvSpPr>
        <p:spPr>
          <a:xfrm>
            <a:off x="9258476" y="1517958"/>
            <a:ext cx="2768061" cy="5219506"/>
          </a:xfrm>
          <a:prstGeom prst="rect">
            <a:avLst/>
          </a:prstGeom>
          <a:noFill/>
        </p:spPr>
        <p:txBody>
          <a:bodyPr wrap="square">
            <a:spAutoFit/>
          </a:bodyPr>
          <a:lstStyle/>
          <a:p>
            <a:pPr>
              <a:lnSpc>
                <a:spcPct val="150000"/>
              </a:lnSpc>
            </a:pPr>
            <a:r>
              <a:rPr lang="en-US" altLang="zh-CN" sz="1600" dirty="0">
                <a:solidFill>
                  <a:srgbClr val="204E6C"/>
                </a:solidFill>
                <a:latin typeface="微软雅黑" panose="020B0503020204020204" pitchFamily="34" charset="-122"/>
                <a:ea typeface="微软雅黑" panose="020B0503020204020204" pitchFamily="34" charset="-122"/>
              </a:rPr>
              <a:t>1.</a:t>
            </a:r>
            <a:r>
              <a:rPr lang="zh-CN" altLang="en-US" sz="1600" dirty="0">
                <a:solidFill>
                  <a:srgbClr val="204E6C"/>
                </a:solidFill>
                <a:latin typeface="微软雅黑" panose="020B0503020204020204" pitchFamily="34" charset="-122"/>
                <a:ea typeface="微软雅黑" panose="020B0503020204020204" pitchFamily="34" charset="-122"/>
              </a:rPr>
              <a:t>投资商查看「全球票房与电影数量分布情况」视图。注意到地图上不同国家的填充颜色反映了票房的高低，颜色越深表示票房越高。</a:t>
            </a:r>
            <a:endParaRPr lang="en-US" altLang="zh-CN" sz="1600" dirty="0">
              <a:solidFill>
                <a:srgbClr val="204E6C"/>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srgbClr val="204E6C"/>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rgbClr val="204E6C"/>
                </a:solidFill>
                <a:latin typeface="微软雅黑" panose="020B0503020204020204" pitchFamily="34" charset="-122"/>
                <a:ea typeface="微软雅黑" panose="020B0503020204020204" pitchFamily="34" charset="-122"/>
              </a:rPr>
              <a:t>2.</a:t>
            </a:r>
            <a:r>
              <a:rPr lang="zh-CN" altLang="en-US" sz="1600" dirty="0">
                <a:solidFill>
                  <a:srgbClr val="204E6C"/>
                </a:solidFill>
                <a:latin typeface="微软雅黑" panose="020B0503020204020204" pitchFamily="34" charset="-122"/>
                <a:ea typeface="微软雅黑" panose="020B0503020204020204" pitchFamily="34" charset="-122"/>
              </a:rPr>
              <a:t>他们鼠标点击在美国的区域上，工具提示显示美国票房前五的电影名称和票房收入。其余两个视图也自动切换显示美国相关的信息，投资商看到美国电影市场的潜力很大，一些电影在美国收益不菲。</a:t>
            </a:r>
          </a:p>
        </p:txBody>
      </p:sp>
      <p:pic>
        <p:nvPicPr>
          <p:cNvPr id="8" name="图片 7">
            <a:extLst>
              <a:ext uri="{FF2B5EF4-FFF2-40B4-BE49-F238E27FC236}">
                <a16:creationId xmlns:a16="http://schemas.microsoft.com/office/drawing/2014/main" id="{55DC0348-0632-4E27-AB70-37BE40C434EE}"/>
              </a:ext>
            </a:extLst>
          </p:cNvPr>
          <p:cNvPicPr>
            <a:picLocks noChangeAspect="1"/>
          </p:cNvPicPr>
          <p:nvPr/>
        </p:nvPicPr>
        <p:blipFill>
          <a:blip r:embed="rId3"/>
          <a:stretch>
            <a:fillRect/>
          </a:stretch>
        </p:blipFill>
        <p:spPr>
          <a:xfrm>
            <a:off x="2032697" y="1645919"/>
            <a:ext cx="7276144" cy="3901441"/>
          </a:xfrm>
          <a:prstGeom prst="rect">
            <a:avLst/>
          </a:prstGeom>
        </p:spPr>
      </p:pic>
      <p:sp>
        <p:nvSpPr>
          <p:cNvPr id="24" name="文本框 23">
            <a:extLst>
              <a:ext uri="{FF2B5EF4-FFF2-40B4-BE49-F238E27FC236}">
                <a16:creationId xmlns:a16="http://schemas.microsoft.com/office/drawing/2014/main" id="{74EA91BA-F55E-45EF-BC79-7D68E1D36DDD}"/>
              </a:ext>
            </a:extLst>
          </p:cNvPr>
          <p:cNvSpPr txBox="1"/>
          <p:nvPr/>
        </p:nvSpPr>
        <p:spPr>
          <a:xfrm>
            <a:off x="3580423" y="5604420"/>
            <a:ext cx="3691235" cy="458908"/>
          </a:xfrm>
          <a:prstGeom prst="rect">
            <a:avLst/>
          </a:prstGeom>
          <a:noFill/>
        </p:spPr>
        <p:txBody>
          <a:bodyPr wrap="square">
            <a:spAutoFit/>
          </a:bodyPr>
          <a:lstStyle/>
          <a:p>
            <a:pPr>
              <a:lnSpc>
                <a:spcPct val="150000"/>
              </a:lnSpc>
            </a:pPr>
            <a:r>
              <a:rPr lang="zh-CN" altLang="en-US" sz="1800" b="1" dirty="0">
                <a:solidFill>
                  <a:srgbClr val="204E6C"/>
                </a:solidFill>
                <a:latin typeface="微软雅黑" panose="020B0503020204020204" pitchFamily="34" charset="-122"/>
                <a:ea typeface="微软雅黑" panose="020B0503020204020204" pitchFamily="34" charset="-122"/>
              </a:rPr>
              <a:t>地图：根据不同区域进行筛选数据</a:t>
            </a:r>
          </a:p>
        </p:txBody>
      </p:sp>
    </p:spTree>
    <p:extLst>
      <p:ext uri="{BB962C8B-B14F-4D97-AF65-F5344CB8AC3E}">
        <p14:creationId xmlns:p14="http://schemas.microsoft.com/office/powerpoint/2010/main" val="20709242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1</a:t>
            </a:r>
            <a:r>
              <a:rPr lang="zh-CN" altLang="en-US" sz="2400" b="1" dirty="0">
                <a:solidFill>
                  <a:srgbClr val="204E6C"/>
                </a:solidFill>
                <a:latin typeface="微软雅黑" panose="020B0503020204020204" pitchFamily="34" charset="-122"/>
                <a:ea typeface="微软雅黑" panose="020B0503020204020204" pitchFamily="34" charset="-122"/>
              </a:rPr>
              <a:t>：分析案例</a:t>
            </a:r>
            <a:r>
              <a:rPr lang="en-US" altLang="zh-CN" sz="2400" b="1" dirty="0">
                <a:solidFill>
                  <a:srgbClr val="204E6C"/>
                </a:solidFill>
                <a:latin typeface="微软雅黑" panose="020B0503020204020204" pitchFamily="34" charset="-122"/>
                <a:ea typeface="微软雅黑" panose="020B0503020204020204" pitchFamily="34" charset="-122"/>
              </a:rPr>
              <a:t>2——</a:t>
            </a:r>
            <a:r>
              <a:rPr lang="zh-CN" altLang="en-US" sz="2400" b="1" dirty="0">
                <a:solidFill>
                  <a:srgbClr val="204E6C"/>
                </a:solidFill>
                <a:latin typeface="微软雅黑" panose="020B0503020204020204" pitchFamily="34" charset="-122"/>
                <a:ea typeface="微软雅黑" panose="020B0503020204020204" pitchFamily="34" charset="-122"/>
              </a:rPr>
              <a:t>了解电影预算与票房收入的关系</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AutoShape 6" descr="Evolution of the globally averaged annual precipitation according to... |  Download Scientific Diagram">
            <a:extLst>
              <a:ext uri="{FF2B5EF4-FFF2-40B4-BE49-F238E27FC236}">
                <a16:creationId xmlns:a16="http://schemas.microsoft.com/office/drawing/2014/main" id="{36C11AE3-68C6-448A-8126-1AC958B4296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utoShape 4" descr="Spatial distribution of climate change during 2020–2050 under scenario... |  Download Scientific Diagram">
            <a:extLst>
              <a:ext uri="{FF2B5EF4-FFF2-40B4-BE49-F238E27FC236}">
                <a16:creationId xmlns:a16="http://schemas.microsoft.com/office/drawing/2014/main" id="{A0B2D0DB-6958-4D6E-BD9A-1BF01456418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文本框 18">
            <a:extLst>
              <a:ext uri="{FF2B5EF4-FFF2-40B4-BE49-F238E27FC236}">
                <a16:creationId xmlns:a16="http://schemas.microsoft.com/office/drawing/2014/main" id="{79EEEB71-CDD8-4469-AC74-2261EBEE422D}"/>
              </a:ext>
            </a:extLst>
          </p:cNvPr>
          <p:cNvSpPr txBox="1"/>
          <p:nvPr/>
        </p:nvSpPr>
        <p:spPr>
          <a:xfrm>
            <a:off x="2011681" y="4931717"/>
            <a:ext cx="9056914" cy="1526187"/>
          </a:xfrm>
          <a:prstGeom prst="rect">
            <a:avLst/>
          </a:prstGeom>
          <a:noFill/>
        </p:spPr>
        <p:txBody>
          <a:bodyPr wrap="square">
            <a:spAutoFit/>
          </a:bodyPr>
          <a:lstStyle/>
          <a:p>
            <a:pPr>
              <a:lnSpc>
                <a:spcPct val="150000"/>
              </a:lnSpc>
            </a:pPr>
            <a:r>
              <a:rPr lang="zh-CN" altLang="en-US" sz="1600" dirty="0">
                <a:solidFill>
                  <a:srgbClr val="204E6C"/>
                </a:solidFill>
                <a:latin typeface="微软雅黑" panose="020B0503020204020204" pitchFamily="34" charset="-122"/>
                <a:ea typeface="微软雅黑" panose="020B0503020204020204" pitchFamily="34" charset="-122"/>
              </a:rPr>
              <a:t>投资商切换到「电影预算与票房收入的关系」视图。他们注意到散点图显示了电影的预算和票房收入，并且有盈利和亏损电影的趋势线。他们观察了一些数据点，发现一些低预算的电影取得了较高的票房收入，而一些高预算的电影却没有获得预期的回报。这让他们意识到</a:t>
            </a:r>
            <a:r>
              <a:rPr lang="zh-CN" altLang="en-US" sz="1600" b="1" dirty="0">
                <a:solidFill>
                  <a:srgbClr val="204E6C"/>
                </a:solidFill>
                <a:latin typeface="微软雅黑" panose="020B0503020204020204" pitchFamily="34" charset="-122"/>
                <a:ea typeface="微软雅黑" panose="020B0503020204020204" pitchFamily="34" charset="-122"/>
              </a:rPr>
              <a:t>预算并不是唯一决定票房的因素</a:t>
            </a:r>
            <a:r>
              <a:rPr lang="zh-CN" altLang="en-US" sz="1600" dirty="0">
                <a:solidFill>
                  <a:srgbClr val="204E6C"/>
                </a:solidFill>
                <a:latin typeface="微软雅黑" panose="020B0503020204020204" pitchFamily="34" charset="-122"/>
                <a:ea typeface="微软雅黑" panose="020B0503020204020204" pitchFamily="34" charset="-122"/>
              </a:rPr>
              <a:t>，其他因素也会影响投资回报。</a:t>
            </a:r>
          </a:p>
        </p:txBody>
      </p:sp>
      <p:pic>
        <p:nvPicPr>
          <p:cNvPr id="9" name="图片 8">
            <a:extLst>
              <a:ext uri="{FF2B5EF4-FFF2-40B4-BE49-F238E27FC236}">
                <a16:creationId xmlns:a16="http://schemas.microsoft.com/office/drawing/2014/main" id="{8AC79EE4-6301-4BD5-B278-FE755D82E2B8}"/>
              </a:ext>
            </a:extLst>
          </p:cNvPr>
          <p:cNvPicPr>
            <a:picLocks noChangeAspect="1"/>
          </p:cNvPicPr>
          <p:nvPr/>
        </p:nvPicPr>
        <p:blipFill>
          <a:blip r:embed="rId3"/>
          <a:stretch>
            <a:fillRect/>
          </a:stretch>
        </p:blipFill>
        <p:spPr>
          <a:xfrm>
            <a:off x="1987968" y="1715589"/>
            <a:ext cx="9568305" cy="3030583"/>
          </a:xfrm>
          <a:prstGeom prst="rect">
            <a:avLst/>
          </a:prstGeom>
        </p:spPr>
      </p:pic>
    </p:spTree>
    <p:extLst>
      <p:ext uri="{BB962C8B-B14F-4D97-AF65-F5344CB8AC3E}">
        <p14:creationId xmlns:p14="http://schemas.microsoft.com/office/powerpoint/2010/main" val="3153611088"/>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2</a:t>
            </a:r>
            <a:r>
              <a:rPr lang="zh-CN" altLang="en-US" sz="2400" b="1" dirty="0">
                <a:solidFill>
                  <a:srgbClr val="204E6C"/>
                </a:solidFill>
                <a:latin typeface="微软雅黑" panose="020B0503020204020204" pitchFamily="34" charset="-122"/>
                <a:ea typeface="微软雅黑" panose="020B0503020204020204" pitchFamily="34" charset="-122"/>
              </a:rPr>
              <a:t>：探索票房收入最高的电影类型及电影情节</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E3EBDE58-6925-4126-ACC5-CFDD2C1905F1}"/>
              </a:ext>
            </a:extLst>
          </p:cNvPr>
          <p:cNvSpPr txBox="1"/>
          <p:nvPr/>
        </p:nvSpPr>
        <p:spPr>
          <a:xfrm>
            <a:off x="2526686" y="5317039"/>
            <a:ext cx="10100742" cy="458908"/>
          </a:xfrm>
          <a:prstGeom prst="rect">
            <a:avLst/>
          </a:prstGeom>
          <a:noFill/>
        </p:spPr>
        <p:txBody>
          <a:bodyPr wrap="square">
            <a:spAutoFit/>
          </a:bodyPr>
          <a:lstStyle/>
          <a:p>
            <a:pPr>
              <a:lnSpc>
                <a:spcPct val="150000"/>
              </a:lnSpc>
            </a:pPr>
            <a:r>
              <a:rPr lang="zh-CN" altLang="en-US" b="1" dirty="0">
                <a:solidFill>
                  <a:srgbClr val="204E6C"/>
                </a:solidFill>
                <a:latin typeface="微软雅黑" panose="020B0503020204020204" pitchFamily="34" charset="-122"/>
                <a:ea typeface="微软雅黑" panose="020B0503020204020204" pitchFamily="34" charset="-122"/>
              </a:rPr>
              <a:t>视图：</a:t>
            </a:r>
            <a:r>
              <a:rPr lang="zh-CN" altLang="en-US" sz="1800" b="1" dirty="0">
                <a:solidFill>
                  <a:srgbClr val="204E6C"/>
                </a:solidFill>
                <a:latin typeface="微软雅黑" panose="020B0503020204020204" pitchFamily="34" charset="-122"/>
                <a:ea typeface="微软雅黑" panose="020B0503020204020204" pitchFamily="34" charset="-122"/>
              </a:rPr>
              <a:t>「历年全球票房排名 </a:t>
            </a:r>
            <a:r>
              <a:rPr lang="en-US" altLang="zh-CN" sz="1800" b="1" dirty="0">
                <a:solidFill>
                  <a:srgbClr val="204E6C"/>
                </a:solidFill>
                <a:latin typeface="微软雅黑" panose="020B0503020204020204" pitchFamily="34" charset="-122"/>
                <a:ea typeface="微软雅黑" panose="020B0503020204020204" pitchFamily="34" charset="-122"/>
              </a:rPr>
              <a:t>TOP N </a:t>
            </a:r>
            <a:r>
              <a:rPr lang="zh-CN" altLang="en-US" sz="1800" b="1" dirty="0">
                <a:solidFill>
                  <a:srgbClr val="204E6C"/>
                </a:solidFill>
                <a:latin typeface="微软雅黑" panose="020B0503020204020204" pitchFamily="34" charset="-122"/>
                <a:ea typeface="微软雅黑" panose="020B0503020204020204" pitchFamily="34" charset="-122"/>
              </a:rPr>
              <a:t>电影类型」和「不同电影标签的全球票房」</a:t>
            </a:r>
          </a:p>
        </p:txBody>
      </p:sp>
      <p:pic>
        <p:nvPicPr>
          <p:cNvPr id="8" name="图片 7">
            <a:extLst>
              <a:ext uri="{FF2B5EF4-FFF2-40B4-BE49-F238E27FC236}">
                <a16:creationId xmlns:a16="http://schemas.microsoft.com/office/drawing/2014/main" id="{2DDAD563-546F-4B4C-B7D5-D5B91DC6298C}"/>
              </a:ext>
            </a:extLst>
          </p:cNvPr>
          <p:cNvPicPr>
            <a:picLocks noChangeAspect="1"/>
          </p:cNvPicPr>
          <p:nvPr/>
        </p:nvPicPr>
        <p:blipFill>
          <a:blip r:embed="rId3"/>
          <a:stretch>
            <a:fillRect/>
          </a:stretch>
        </p:blipFill>
        <p:spPr>
          <a:xfrm>
            <a:off x="2056902" y="1572281"/>
            <a:ext cx="9499372" cy="3624046"/>
          </a:xfrm>
          <a:prstGeom prst="rect">
            <a:avLst/>
          </a:prstGeom>
        </p:spPr>
      </p:pic>
    </p:spTree>
    <p:extLst>
      <p:ext uri="{BB962C8B-B14F-4D97-AF65-F5344CB8AC3E}">
        <p14:creationId xmlns:p14="http://schemas.microsoft.com/office/powerpoint/2010/main" val="710749154"/>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p>
        </p:txBody>
      </p:sp>
      <p:sp>
        <p:nvSpPr>
          <p:cNvPr id="31" name="文本框 30">
            <a:extLst>
              <a:ext uri="{FF2B5EF4-FFF2-40B4-BE49-F238E27FC236}">
                <a16:creationId xmlns:a16="http://schemas.microsoft.com/office/drawing/2014/main" id="{4C23F71C-6ACC-4207-B485-876F9F65BD40}"/>
              </a:ext>
            </a:extLst>
          </p:cNvPr>
          <p:cNvSpPr txBox="1"/>
          <p:nvPr/>
        </p:nvSpPr>
        <p:spPr>
          <a:xfrm>
            <a:off x="1419191" y="1639984"/>
            <a:ext cx="9475952" cy="3170099"/>
          </a:xfrm>
          <a:prstGeom prst="rect">
            <a:avLst/>
          </a:prstGeom>
          <a:noFill/>
        </p:spPr>
        <p:txBody>
          <a:bodyPr wrap="square" rtlCol="0">
            <a:spAutoFit/>
          </a:bodyPr>
          <a:lstStyle/>
          <a:p>
            <a:pPr algn="ctr"/>
            <a:r>
              <a:rPr lang="zh-CN" altLang="en-US" sz="4000" dirty="0">
                <a:solidFill>
                  <a:srgbClr val="374151"/>
                </a:solidFill>
                <a:latin typeface="Söhne"/>
              </a:rPr>
              <a:t>电影投资并非盲目进行，而是需要基于充分的数据分析来做出决策。可视化技术在电影投资中具有重要的作用。它可以帮助投资者更好地理解电影市场的发展趋势并正确地做出决策。</a:t>
            </a:r>
            <a:endParaRPr lang="zh-CN" altLang="en-US" sz="4000" b="1" dirty="0">
              <a:solidFill>
                <a:srgbClr val="204E6C"/>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46271600"/>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 交互展示</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AutoShape 6" descr="Evolution of the globally averaged annual precipitation according to... |  Download Scientific Diagram">
            <a:extLst>
              <a:ext uri="{FF2B5EF4-FFF2-40B4-BE49-F238E27FC236}">
                <a16:creationId xmlns:a16="http://schemas.microsoft.com/office/drawing/2014/main" id="{36C11AE3-68C6-448A-8126-1AC958B4296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utoShape 4" descr="Spatial distribution of climate change during 2020–2050 under scenario... |  Download Scientific Diagram">
            <a:extLst>
              <a:ext uri="{FF2B5EF4-FFF2-40B4-BE49-F238E27FC236}">
                <a16:creationId xmlns:a16="http://schemas.microsoft.com/office/drawing/2014/main" id="{A0B2D0DB-6958-4D6E-BD9A-1BF01456418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文本框 19">
            <a:extLst>
              <a:ext uri="{FF2B5EF4-FFF2-40B4-BE49-F238E27FC236}">
                <a16:creationId xmlns:a16="http://schemas.microsoft.com/office/drawing/2014/main" id="{B20DE2C8-46A9-4B3F-8BD5-8CBB69FF7E5D}"/>
              </a:ext>
            </a:extLst>
          </p:cNvPr>
          <p:cNvSpPr txBox="1"/>
          <p:nvPr/>
        </p:nvSpPr>
        <p:spPr>
          <a:xfrm>
            <a:off x="5043462" y="5787300"/>
            <a:ext cx="4440172" cy="458908"/>
          </a:xfrm>
          <a:prstGeom prst="rect">
            <a:avLst/>
          </a:prstGeom>
          <a:noFill/>
        </p:spPr>
        <p:txBody>
          <a:bodyPr wrap="square">
            <a:spAutoFit/>
          </a:bodyPr>
          <a:lstStyle/>
          <a:p>
            <a:pPr>
              <a:lnSpc>
                <a:spcPct val="150000"/>
              </a:lnSpc>
            </a:pPr>
            <a:r>
              <a:rPr lang="zh-CN" altLang="en-US" b="1" dirty="0">
                <a:solidFill>
                  <a:srgbClr val="204E6C"/>
                </a:solidFill>
                <a:latin typeface="微软雅黑" panose="020B0503020204020204" pitchFamily="34" charset="-122"/>
                <a:ea typeface="微软雅黑" panose="020B0503020204020204" pitchFamily="34" charset="-122"/>
              </a:rPr>
              <a:t>控制条</a:t>
            </a:r>
            <a:r>
              <a:rPr lang="zh-CN" altLang="en-US" sz="1800" b="1" dirty="0">
                <a:solidFill>
                  <a:srgbClr val="204E6C"/>
                </a:solidFill>
                <a:latin typeface="微软雅黑" panose="020B0503020204020204" pitchFamily="34" charset="-122"/>
                <a:ea typeface="微软雅黑" panose="020B0503020204020204" pitchFamily="34" charset="-122"/>
              </a:rPr>
              <a:t>：根据年份进行筛选数据</a:t>
            </a:r>
          </a:p>
        </p:txBody>
      </p:sp>
      <p:pic>
        <p:nvPicPr>
          <p:cNvPr id="9" name="图片 8">
            <a:extLst>
              <a:ext uri="{FF2B5EF4-FFF2-40B4-BE49-F238E27FC236}">
                <a16:creationId xmlns:a16="http://schemas.microsoft.com/office/drawing/2014/main" id="{4BF3A354-98D0-4270-B410-E4568B0031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0057" y="2335522"/>
            <a:ext cx="9588236" cy="3272797"/>
          </a:xfrm>
          <a:prstGeom prst="rect">
            <a:avLst/>
          </a:prstGeom>
        </p:spPr>
      </p:pic>
      <p:sp>
        <p:nvSpPr>
          <p:cNvPr id="22" name="文本框 21">
            <a:extLst>
              <a:ext uri="{FF2B5EF4-FFF2-40B4-BE49-F238E27FC236}">
                <a16:creationId xmlns:a16="http://schemas.microsoft.com/office/drawing/2014/main" id="{15F4555E-7CDE-4B63-974F-55DD2F7E07D0}"/>
              </a:ext>
            </a:extLst>
          </p:cNvPr>
          <p:cNvSpPr txBox="1"/>
          <p:nvPr/>
        </p:nvSpPr>
        <p:spPr>
          <a:xfrm>
            <a:off x="2159723" y="1506584"/>
            <a:ext cx="8482150" cy="787523"/>
          </a:xfrm>
          <a:prstGeom prst="rect">
            <a:avLst/>
          </a:prstGeom>
          <a:noFill/>
        </p:spPr>
        <p:txBody>
          <a:bodyPr wrap="square">
            <a:spAutoFit/>
          </a:bodyPr>
          <a:lstStyle/>
          <a:p>
            <a:pPr>
              <a:lnSpc>
                <a:spcPct val="150000"/>
              </a:lnSpc>
            </a:pPr>
            <a:r>
              <a:rPr lang="en-US" altLang="zh-CN" sz="1600" dirty="0">
                <a:solidFill>
                  <a:srgbClr val="204E6C"/>
                </a:solidFill>
                <a:latin typeface="微软雅黑" panose="020B0503020204020204" pitchFamily="34" charset="-122"/>
                <a:ea typeface="微软雅黑" panose="020B0503020204020204" pitchFamily="34" charset="-122"/>
              </a:rPr>
              <a:t>1.</a:t>
            </a:r>
            <a:r>
              <a:rPr lang="zh-CN" altLang="en-US" sz="1600" dirty="0">
                <a:solidFill>
                  <a:srgbClr val="204E6C"/>
                </a:solidFill>
                <a:latin typeface="微软雅黑" panose="020B0503020204020204" pitchFamily="34" charset="-122"/>
                <a:ea typeface="微软雅黑" panose="020B0503020204020204" pitchFamily="34" charset="-122"/>
              </a:rPr>
              <a:t>在该视图中，用户可以利用</a:t>
            </a:r>
            <a:r>
              <a:rPr lang="zh-CN" altLang="en-US" sz="1600" b="1" dirty="0">
                <a:solidFill>
                  <a:srgbClr val="204E6C"/>
                </a:solidFill>
                <a:latin typeface="微软雅黑" panose="020B0503020204020204" pitchFamily="34" charset="-122"/>
                <a:ea typeface="微软雅黑" panose="020B0503020204020204" pitchFamily="34" charset="-122"/>
              </a:rPr>
              <a:t>控制条进行年份的筛选</a:t>
            </a:r>
            <a:r>
              <a:rPr lang="zh-CN" altLang="en-US" sz="1600" dirty="0">
                <a:solidFill>
                  <a:srgbClr val="204E6C"/>
                </a:solidFill>
                <a:latin typeface="微软雅黑" panose="020B0503020204020204" pitchFamily="34" charset="-122"/>
                <a:ea typeface="微软雅黑" panose="020B0503020204020204" pitchFamily="34" charset="-122"/>
              </a:rPr>
              <a:t>，以便呈现不同年份的数据。</a:t>
            </a:r>
            <a:endParaRPr lang="en-US" altLang="zh-CN" sz="1600" dirty="0">
              <a:solidFill>
                <a:srgbClr val="204E6C"/>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rgbClr val="204E6C"/>
                </a:solidFill>
                <a:latin typeface="微软雅黑" panose="020B0503020204020204" pitchFamily="34" charset="-122"/>
                <a:ea typeface="微软雅黑" panose="020B0503020204020204" pitchFamily="34" charset="-122"/>
              </a:rPr>
              <a:t>2.</a:t>
            </a:r>
            <a:r>
              <a:rPr lang="zh-CN" altLang="en-US" sz="1600" dirty="0">
                <a:solidFill>
                  <a:srgbClr val="204E6C"/>
                </a:solidFill>
                <a:latin typeface="微软雅黑" panose="020B0503020204020204" pitchFamily="34" charset="-122"/>
                <a:ea typeface="微软雅黑" panose="020B0503020204020204" pitchFamily="34" charset="-122"/>
              </a:rPr>
              <a:t>这样的筛选帮助投资商更准确地了解不同年份的票房趋势和变化。</a:t>
            </a:r>
          </a:p>
        </p:txBody>
      </p:sp>
    </p:spTree>
    <p:extLst>
      <p:ext uri="{BB962C8B-B14F-4D97-AF65-F5344CB8AC3E}">
        <p14:creationId xmlns:p14="http://schemas.microsoft.com/office/powerpoint/2010/main" val="1753545210"/>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 交互展示</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AutoShape 6" descr="Evolution of the globally averaged annual precipitation according to... |  Download Scientific Diagram">
            <a:extLst>
              <a:ext uri="{FF2B5EF4-FFF2-40B4-BE49-F238E27FC236}">
                <a16:creationId xmlns:a16="http://schemas.microsoft.com/office/drawing/2014/main" id="{36C11AE3-68C6-448A-8126-1AC958B4296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utoShape 4" descr="Spatial distribution of climate change during 2020–2050 under scenario... |  Download Scientific Diagram">
            <a:extLst>
              <a:ext uri="{FF2B5EF4-FFF2-40B4-BE49-F238E27FC236}">
                <a16:creationId xmlns:a16="http://schemas.microsoft.com/office/drawing/2014/main" id="{A0B2D0DB-6958-4D6E-BD9A-1BF01456418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文本框 19">
            <a:extLst>
              <a:ext uri="{FF2B5EF4-FFF2-40B4-BE49-F238E27FC236}">
                <a16:creationId xmlns:a16="http://schemas.microsoft.com/office/drawing/2014/main" id="{B20DE2C8-46A9-4B3F-8BD5-8CBB69FF7E5D}"/>
              </a:ext>
            </a:extLst>
          </p:cNvPr>
          <p:cNvSpPr txBox="1"/>
          <p:nvPr/>
        </p:nvSpPr>
        <p:spPr>
          <a:xfrm>
            <a:off x="4817039" y="5647963"/>
            <a:ext cx="4440172" cy="458908"/>
          </a:xfrm>
          <a:prstGeom prst="rect">
            <a:avLst/>
          </a:prstGeom>
          <a:noFill/>
        </p:spPr>
        <p:txBody>
          <a:bodyPr wrap="square">
            <a:spAutoFit/>
          </a:bodyPr>
          <a:lstStyle/>
          <a:p>
            <a:pPr>
              <a:lnSpc>
                <a:spcPct val="150000"/>
              </a:lnSpc>
            </a:pPr>
            <a:r>
              <a:rPr lang="zh-CN" altLang="en-US" sz="1800" b="1" dirty="0">
                <a:solidFill>
                  <a:srgbClr val="204E6C"/>
                </a:solidFill>
                <a:latin typeface="微软雅黑" panose="020B0503020204020204" pitchFamily="34" charset="-122"/>
                <a:ea typeface="微软雅黑" panose="020B0503020204020204" pitchFamily="34" charset="-122"/>
              </a:rPr>
              <a:t>点线图：根据数据点进行筛选数据</a:t>
            </a:r>
          </a:p>
        </p:txBody>
      </p:sp>
      <p:sp>
        <p:nvSpPr>
          <p:cNvPr id="22" name="文本框 21">
            <a:extLst>
              <a:ext uri="{FF2B5EF4-FFF2-40B4-BE49-F238E27FC236}">
                <a16:creationId xmlns:a16="http://schemas.microsoft.com/office/drawing/2014/main" id="{15F4555E-7CDE-4B63-974F-55DD2F7E07D0}"/>
              </a:ext>
            </a:extLst>
          </p:cNvPr>
          <p:cNvSpPr txBox="1"/>
          <p:nvPr/>
        </p:nvSpPr>
        <p:spPr>
          <a:xfrm>
            <a:off x="2159723" y="1506584"/>
            <a:ext cx="9353008" cy="787523"/>
          </a:xfrm>
          <a:prstGeom prst="rect">
            <a:avLst/>
          </a:prstGeom>
          <a:noFill/>
        </p:spPr>
        <p:txBody>
          <a:bodyPr wrap="square">
            <a:spAutoFit/>
          </a:bodyPr>
          <a:lstStyle/>
          <a:p>
            <a:pPr>
              <a:lnSpc>
                <a:spcPct val="150000"/>
              </a:lnSpc>
            </a:pPr>
            <a:r>
              <a:rPr lang="zh-CN" altLang="en-US" sz="1600" dirty="0">
                <a:solidFill>
                  <a:srgbClr val="204E6C"/>
                </a:solidFill>
                <a:latin typeface="微软雅黑" panose="020B0503020204020204" pitchFamily="34" charset="-122"/>
                <a:ea typeface="微软雅黑" panose="020B0503020204020204" pitchFamily="34" charset="-122"/>
              </a:rPr>
              <a:t>在「历年全球票房排名 </a:t>
            </a:r>
            <a:r>
              <a:rPr lang="en-US" altLang="zh-CN" sz="1600" dirty="0">
                <a:solidFill>
                  <a:srgbClr val="204E6C"/>
                </a:solidFill>
                <a:latin typeface="微软雅黑" panose="020B0503020204020204" pitchFamily="34" charset="-122"/>
                <a:ea typeface="微软雅黑" panose="020B0503020204020204" pitchFamily="34" charset="-122"/>
              </a:rPr>
              <a:t>TOP N </a:t>
            </a:r>
            <a:r>
              <a:rPr lang="zh-CN" altLang="en-US" sz="1600" dirty="0">
                <a:solidFill>
                  <a:srgbClr val="204E6C"/>
                </a:solidFill>
                <a:latin typeface="微软雅黑" panose="020B0503020204020204" pitchFamily="34" charset="-122"/>
                <a:ea typeface="微软雅黑" panose="020B0503020204020204" pitchFamily="34" charset="-122"/>
              </a:rPr>
              <a:t>电影类型」视图中选择特定的数据点，会对「不同电影标签的全球票房」视图中的年份和电影类型进行筛选，从而展示相应年份和电影类型下不同电影情节的数据。</a:t>
            </a:r>
          </a:p>
        </p:txBody>
      </p:sp>
      <p:pic>
        <p:nvPicPr>
          <p:cNvPr id="8" name="图片 7">
            <a:extLst>
              <a:ext uri="{FF2B5EF4-FFF2-40B4-BE49-F238E27FC236}">
                <a16:creationId xmlns:a16="http://schemas.microsoft.com/office/drawing/2014/main" id="{BEF73394-C0E7-4A81-84B7-D8A47E2D06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3930" y="2423789"/>
            <a:ext cx="9736183" cy="3107841"/>
          </a:xfrm>
          <a:prstGeom prst="rect">
            <a:avLst/>
          </a:prstGeom>
        </p:spPr>
      </p:pic>
    </p:spTree>
    <p:extLst>
      <p:ext uri="{BB962C8B-B14F-4D97-AF65-F5344CB8AC3E}">
        <p14:creationId xmlns:p14="http://schemas.microsoft.com/office/powerpoint/2010/main" val="472297658"/>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2</a:t>
            </a:r>
            <a:r>
              <a:rPr lang="zh-CN" altLang="en-US" sz="2400" b="1" dirty="0">
                <a:solidFill>
                  <a:srgbClr val="204E6C"/>
                </a:solidFill>
                <a:latin typeface="微软雅黑" panose="020B0503020204020204" pitchFamily="34" charset="-122"/>
                <a:ea typeface="微软雅黑" panose="020B0503020204020204" pitchFamily="34" charset="-122"/>
              </a:rPr>
              <a:t>：分析案例</a:t>
            </a:r>
            <a:r>
              <a:rPr lang="en-US" altLang="zh-CN" sz="2400" b="1" dirty="0">
                <a:solidFill>
                  <a:srgbClr val="204E6C"/>
                </a:solidFill>
                <a:latin typeface="微软雅黑" panose="020B0503020204020204" pitchFamily="34" charset="-122"/>
                <a:ea typeface="微软雅黑" panose="020B0503020204020204" pitchFamily="34" charset="-122"/>
              </a:rPr>
              <a:t>1——</a:t>
            </a:r>
            <a:r>
              <a:rPr lang="zh-CN" altLang="en-US" sz="2400" b="1" dirty="0">
                <a:solidFill>
                  <a:srgbClr val="204E6C"/>
                </a:solidFill>
                <a:latin typeface="微软雅黑" panose="020B0503020204020204" pitchFamily="34" charset="-122"/>
                <a:ea typeface="微软雅黑" panose="020B0503020204020204" pitchFamily="34" charset="-122"/>
              </a:rPr>
              <a:t>了解历年全球票房排名</a:t>
            </a:r>
            <a:r>
              <a:rPr lang="en-US" altLang="zh-CN" sz="2400" b="1" dirty="0">
                <a:solidFill>
                  <a:srgbClr val="204E6C"/>
                </a:solidFill>
                <a:latin typeface="微软雅黑" panose="020B0503020204020204" pitchFamily="34" charset="-122"/>
                <a:ea typeface="微软雅黑" panose="020B0503020204020204" pitchFamily="34" charset="-122"/>
              </a:rPr>
              <a:t>TOP N</a:t>
            </a:r>
            <a:r>
              <a:rPr lang="zh-CN" altLang="en-US" sz="2400" b="1" dirty="0">
                <a:solidFill>
                  <a:srgbClr val="204E6C"/>
                </a:solidFill>
                <a:latin typeface="微软雅黑" panose="020B0503020204020204" pitchFamily="34" charset="-122"/>
                <a:ea typeface="微软雅黑" panose="020B0503020204020204" pitchFamily="34" charset="-122"/>
              </a:rPr>
              <a:t>电影类型</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2DDAD563-546F-4B4C-B7D5-D5B91DC6298C}"/>
              </a:ext>
            </a:extLst>
          </p:cNvPr>
          <p:cNvPicPr>
            <a:picLocks noChangeAspect="1"/>
          </p:cNvPicPr>
          <p:nvPr/>
        </p:nvPicPr>
        <p:blipFill>
          <a:blip r:embed="rId3"/>
          <a:stretch>
            <a:fillRect/>
          </a:stretch>
        </p:blipFill>
        <p:spPr>
          <a:xfrm>
            <a:off x="2100445" y="2678270"/>
            <a:ext cx="9499372" cy="3624046"/>
          </a:xfrm>
          <a:prstGeom prst="rect">
            <a:avLst/>
          </a:prstGeom>
        </p:spPr>
      </p:pic>
      <p:sp>
        <p:nvSpPr>
          <p:cNvPr id="17" name="文本框 16">
            <a:extLst>
              <a:ext uri="{FF2B5EF4-FFF2-40B4-BE49-F238E27FC236}">
                <a16:creationId xmlns:a16="http://schemas.microsoft.com/office/drawing/2014/main" id="{5B4627AE-82BA-44A4-B96A-424A1F8C4228}"/>
              </a:ext>
            </a:extLst>
          </p:cNvPr>
          <p:cNvSpPr txBox="1"/>
          <p:nvPr/>
        </p:nvSpPr>
        <p:spPr>
          <a:xfrm>
            <a:off x="2142306" y="1454333"/>
            <a:ext cx="9292048" cy="1156855"/>
          </a:xfrm>
          <a:prstGeom prst="rect">
            <a:avLst/>
          </a:prstGeom>
          <a:noFill/>
        </p:spPr>
        <p:txBody>
          <a:bodyPr wrap="square">
            <a:spAutoFit/>
          </a:bodyPr>
          <a:lstStyle/>
          <a:p>
            <a:pPr>
              <a:lnSpc>
                <a:spcPct val="150000"/>
              </a:lnSpc>
            </a:pPr>
            <a:r>
              <a:rPr lang="zh-CN" altLang="en-US" sz="1600" dirty="0">
                <a:solidFill>
                  <a:srgbClr val="204E6C"/>
                </a:solidFill>
                <a:latin typeface="微软雅黑" panose="020B0503020204020204" pitchFamily="34" charset="-122"/>
                <a:ea typeface="微软雅黑" panose="020B0503020204020204" pitchFamily="34" charset="-122"/>
              </a:rPr>
              <a:t>投资商根据选择的电影类型进行高亮显示。他们使用电影票房排名的筛选器，设置为显示前</a:t>
            </a:r>
            <a:r>
              <a:rPr lang="en-US" altLang="zh-CN" sz="1600" dirty="0">
                <a:solidFill>
                  <a:srgbClr val="204E6C"/>
                </a:solidFill>
                <a:latin typeface="微软雅黑" panose="020B0503020204020204" pitchFamily="34" charset="-122"/>
                <a:ea typeface="微软雅黑" panose="020B0503020204020204" pitchFamily="34" charset="-122"/>
              </a:rPr>
              <a:t>10</a:t>
            </a:r>
            <a:r>
              <a:rPr lang="zh-CN" altLang="en-US" sz="1600" dirty="0">
                <a:solidFill>
                  <a:srgbClr val="204E6C"/>
                </a:solidFill>
                <a:latin typeface="微软雅黑" panose="020B0503020204020204" pitchFamily="34" charset="-122"/>
                <a:ea typeface="微软雅黑" panose="020B0503020204020204" pitchFamily="34" charset="-122"/>
              </a:rPr>
              <a:t>名电影类型，并选择特定年份，如</a:t>
            </a:r>
            <a:r>
              <a:rPr lang="en-US" altLang="zh-CN" sz="1600" dirty="0">
                <a:solidFill>
                  <a:srgbClr val="204E6C"/>
                </a:solidFill>
                <a:latin typeface="微软雅黑" panose="020B0503020204020204" pitchFamily="34" charset="-122"/>
                <a:ea typeface="微软雅黑" panose="020B0503020204020204" pitchFamily="34" charset="-122"/>
              </a:rPr>
              <a:t>2016</a:t>
            </a:r>
            <a:r>
              <a:rPr lang="zh-CN" altLang="en-US" sz="1600" dirty="0">
                <a:solidFill>
                  <a:srgbClr val="204E6C"/>
                </a:solidFill>
                <a:latin typeface="微软雅黑" panose="020B0503020204020204" pitchFamily="34" charset="-122"/>
                <a:ea typeface="微软雅黑" panose="020B0503020204020204" pitchFamily="34" charset="-122"/>
              </a:rPr>
              <a:t>年。根据图中的高亮显示，他们得知</a:t>
            </a:r>
            <a:r>
              <a:rPr lang="en-US" altLang="zh-CN" sz="1600" b="1" dirty="0">
                <a:solidFill>
                  <a:srgbClr val="204E6C"/>
                </a:solidFill>
                <a:latin typeface="微软雅黑" panose="020B0503020204020204" pitchFamily="34" charset="-122"/>
                <a:ea typeface="微软雅黑" panose="020B0503020204020204" pitchFamily="34" charset="-122"/>
              </a:rPr>
              <a:t>2016</a:t>
            </a:r>
            <a:r>
              <a:rPr lang="zh-CN" altLang="en-US" sz="1600" b="1" dirty="0">
                <a:solidFill>
                  <a:srgbClr val="204E6C"/>
                </a:solidFill>
                <a:latin typeface="微软雅黑" panose="020B0503020204020204" pitchFamily="34" charset="-122"/>
                <a:ea typeface="微软雅黑" panose="020B0503020204020204" pitchFamily="34" charset="-122"/>
              </a:rPr>
              <a:t>年动画、冒险和科幻是票房最高的电影标签</a:t>
            </a:r>
            <a:r>
              <a:rPr lang="zh-CN" altLang="en-US" sz="1600" dirty="0">
                <a:solidFill>
                  <a:srgbClr val="204E6C"/>
                </a:solidFill>
                <a:latin typeface="微软雅黑" panose="020B0503020204020204" pitchFamily="34" charset="-122"/>
                <a:ea typeface="微软雅黑" panose="020B0503020204020204" pitchFamily="34" charset="-122"/>
              </a:rPr>
              <a:t>。这为他们提供了指导，可以关注这些类型的电影投资。</a:t>
            </a:r>
          </a:p>
        </p:txBody>
      </p:sp>
    </p:spTree>
    <p:extLst>
      <p:ext uri="{BB962C8B-B14F-4D97-AF65-F5344CB8AC3E}">
        <p14:creationId xmlns:p14="http://schemas.microsoft.com/office/powerpoint/2010/main" val="94793951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2</a:t>
            </a:r>
            <a:r>
              <a:rPr lang="zh-CN" altLang="en-US" sz="2400" b="1" dirty="0">
                <a:solidFill>
                  <a:srgbClr val="204E6C"/>
                </a:solidFill>
                <a:latin typeface="微软雅黑" panose="020B0503020204020204" pitchFamily="34" charset="-122"/>
                <a:ea typeface="微软雅黑" panose="020B0503020204020204" pitchFamily="34" charset="-122"/>
              </a:rPr>
              <a:t>：分析案例</a:t>
            </a:r>
            <a:r>
              <a:rPr lang="en-US" altLang="zh-CN" sz="2400" b="1" dirty="0">
                <a:solidFill>
                  <a:srgbClr val="204E6C"/>
                </a:solidFill>
                <a:latin typeface="微软雅黑" panose="020B0503020204020204" pitchFamily="34" charset="-122"/>
                <a:ea typeface="微软雅黑" panose="020B0503020204020204" pitchFamily="34" charset="-122"/>
              </a:rPr>
              <a:t>2——</a:t>
            </a:r>
            <a:r>
              <a:rPr lang="zh-CN" altLang="en-US" sz="2400" b="1" dirty="0">
                <a:solidFill>
                  <a:srgbClr val="204E6C"/>
                </a:solidFill>
                <a:latin typeface="微软雅黑" panose="020B0503020204020204" pitchFamily="34" charset="-122"/>
                <a:ea typeface="微软雅黑" panose="020B0503020204020204" pitchFamily="34" charset="-122"/>
              </a:rPr>
              <a:t>了解不同电影标签的全球票房</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5B4627AE-82BA-44A4-B96A-424A1F8C4228}"/>
              </a:ext>
            </a:extLst>
          </p:cNvPr>
          <p:cNvSpPr txBox="1"/>
          <p:nvPr/>
        </p:nvSpPr>
        <p:spPr>
          <a:xfrm>
            <a:off x="2142306" y="1454333"/>
            <a:ext cx="9292048" cy="1156855"/>
          </a:xfrm>
          <a:prstGeom prst="rect">
            <a:avLst/>
          </a:prstGeom>
          <a:noFill/>
        </p:spPr>
        <p:txBody>
          <a:bodyPr wrap="square">
            <a:spAutoFit/>
          </a:bodyPr>
          <a:lstStyle/>
          <a:p>
            <a:pPr>
              <a:lnSpc>
                <a:spcPct val="150000"/>
              </a:lnSpc>
            </a:pPr>
            <a:r>
              <a:rPr lang="zh-CN" altLang="en-US" sz="1600" dirty="0">
                <a:solidFill>
                  <a:srgbClr val="204E6C"/>
                </a:solidFill>
                <a:latin typeface="微软雅黑" panose="020B0503020204020204" pitchFamily="34" charset="-122"/>
                <a:ea typeface="微软雅黑" panose="020B0503020204020204" pitchFamily="34" charset="-122"/>
              </a:rPr>
              <a:t>投资商注意到热力图展示了不同电影情节的全球票房情况。通过电影年份的筛选，他们选择了特定年份，如</a:t>
            </a:r>
            <a:r>
              <a:rPr lang="en-US" altLang="zh-CN" sz="1600" dirty="0">
                <a:solidFill>
                  <a:srgbClr val="204E6C"/>
                </a:solidFill>
                <a:latin typeface="微软雅黑" panose="020B0503020204020204" pitchFamily="34" charset="-122"/>
                <a:ea typeface="微软雅黑" panose="020B0503020204020204" pitchFamily="34" charset="-122"/>
              </a:rPr>
              <a:t>2016</a:t>
            </a:r>
            <a:r>
              <a:rPr lang="zh-CN" altLang="en-US" sz="1600" dirty="0">
                <a:solidFill>
                  <a:srgbClr val="204E6C"/>
                </a:solidFill>
                <a:latin typeface="微软雅黑" panose="020B0503020204020204" pitchFamily="34" charset="-122"/>
                <a:ea typeface="微软雅黑" panose="020B0503020204020204" pitchFamily="34" charset="-122"/>
              </a:rPr>
              <a:t>年。然后，他们选择了动画类型，观察到动画类型中，</a:t>
            </a:r>
            <a:r>
              <a:rPr lang="zh-CN" altLang="en-US" sz="1600" b="1" dirty="0">
                <a:solidFill>
                  <a:srgbClr val="204E6C"/>
                </a:solidFill>
                <a:latin typeface="微软雅黑" panose="020B0503020204020204" pitchFamily="34" charset="-122"/>
                <a:ea typeface="微软雅黑" panose="020B0503020204020204" pitchFamily="34" charset="-122"/>
              </a:rPr>
              <a:t>动物控制、混血动物和宠物</a:t>
            </a:r>
            <a:r>
              <a:rPr lang="zh-CN" altLang="en-US" sz="1600" dirty="0">
                <a:solidFill>
                  <a:srgbClr val="204E6C"/>
                </a:solidFill>
                <a:latin typeface="微软雅黑" panose="020B0503020204020204" pitchFamily="34" charset="-122"/>
                <a:ea typeface="微软雅黑" panose="020B0503020204020204" pitchFamily="34" charset="-122"/>
              </a:rPr>
              <a:t>是票房最高的电影情节。这些洞察为他们确定了在动作类型中投资的具体电影情节提供了指导。</a:t>
            </a:r>
          </a:p>
        </p:txBody>
      </p:sp>
      <p:pic>
        <p:nvPicPr>
          <p:cNvPr id="18" name="图片 17">
            <a:extLst>
              <a:ext uri="{FF2B5EF4-FFF2-40B4-BE49-F238E27FC236}">
                <a16:creationId xmlns:a16="http://schemas.microsoft.com/office/drawing/2014/main" id="{5D0218CD-34DF-4ADF-AC96-0CCC5CB7D7D9}"/>
              </a:ext>
            </a:extLst>
          </p:cNvPr>
          <p:cNvPicPr>
            <a:picLocks noChangeAspect="1"/>
          </p:cNvPicPr>
          <p:nvPr/>
        </p:nvPicPr>
        <p:blipFill>
          <a:blip r:embed="rId3"/>
          <a:stretch>
            <a:fillRect/>
          </a:stretch>
        </p:blipFill>
        <p:spPr>
          <a:xfrm>
            <a:off x="2147212" y="2811633"/>
            <a:ext cx="9339394" cy="2923636"/>
          </a:xfrm>
          <a:prstGeom prst="rect">
            <a:avLst/>
          </a:prstGeom>
        </p:spPr>
      </p:pic>
    </p:spTree>
    <p:extLst>
      <p:ext uri="{BB962C8B-B14F-4D97-AF65-F5344CB8AC3E}">
        <p14:creationId xmlns:p14="http://schemas.microsoft.com/office/powerpoint/2010/main" val="334756813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3</a:t>
            </a:r>
            <a:r>
              <a:rPr lang="zh-CN" altLang="en-US" sz="2400" b="1" dirty="0">
                <a:solidFill>
                  <a:srgbClr val="204E6C"/>
                </a:solidFill>
                <a:latin typeface="微软雅黑" panose="020B0503020204020204" pitchFamily="34" charset="-122"/>
                <a:ea typeface="微软雅黑" panose="020B0503020204020204" pitchFamily="34" charset="-122"/>
              </a:rPr>
              <a:t>：探索最具票房影响力的导演、演员以及最佳电影拍摄时长</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E3EBDE58-6925-4126-ACC5-CFDD2C1905F1}"/>
              </a:ext>
            </a:extLst>
          </p:cNvPr>
          <p:cNvSpPr txBox="1"/>
          <p:nvPr/>
        </p:nvSpPr>
        <p:spPr>
          <a:xfrm>
            <a:off x="10137975" y="1668149"/>
            <a:ext cx="1958229" cy="4613892"/>
          </a:xfrm>
          <a:prstGeom prst="rect">
            <a:avLst/>
          </a:prstGeom>
          <a:noFill/>
        </p:spPr>
        <p:txBody>
          <a:bodyPr wrap="square">
            <a:spAutoFit/>
          </a:bodyPr>
          <a:lstStyle/>
          <a:p>
            <a:pPr latinLnBrk="1">
              <a:lnSpc>
                <a:spcPct val="150000"/>
              </a:lnSpc>
            </a:pPr>
            <a:r>
              <a:rPr lang="zh-CN" altLang="en-US" b="1" dirty="0">
                <a:solidFill>
                  <a:srgbClr val="204E6C"/>
                </a:solidFill>
                <a:latin typeface="微软雅黑" panose="020B0503020204020204" pitchFamily="34" charset="-122"/>
                <a:ea typeface="微软雅黑" panose="020B0503020204020204" pitchFamily="34" charset="-122"/>
              </a:rPr>
              <a:t>「各导演的</a:t>
            </a:r>
            <a:r>
              <a:rPr lang="en-US" altLang="zh-CN" b="1" dirty="0">
                <a:solidFill>
                  <a:srgbClr val="204E6C"/>
                </a:solidFill>
                <a:latin typeface="微软雅黑" panose="020B0503020204020204" pitchFamily="34" charset="-122"/>
                <a:ea typeface="微软雅黑" panose="020B0503020204020204" pitchFamily="34" charset="-122"/>
              </a:rPr>
              <a:t>IMDB </a:t>
            </a:r>
            <a:r>
              <a:rPr lang="zh-CN" altLang="en-US" b="1" dirty="0">
                <a:solidFill>
                  <a:srgbClr val="204E6C"/>
                </a:solidFill>
                <a:latin typeface="微软雅黑" panose="020B0503020204020204" pitchFamily="34" charset="-122"/>
                <a:ea typeface="微软雅黑" panose="020B0503020204020204" pitchFamily="34" charset="-122"/>
              </a:rPr>
              <a:t>评分与全球总票房的比较」</a:t>
            </a:r>
            <a:endParaRPr lang="en-US" altLang="zh-CN" b="1" dirty="0">
              <a:solidFill>
                <a:srgbClr val="204E6C"/>
              </a:solidFill>
              <a:latin typeface="微软雅黑" panose="020B0503020204020204" pitchFamily="34" charset="-122"/>
              <a:ea typeface="微软雅黑" panose="020B0503020204020204" pitchFamily="34" charset="-122"/>
            </a:endParaRPr>
          </a:p>
          <a:p>
            <a:pPr latinLnBrk="1">
              <a:lnSpc>
                <a:spcPct val="150000"/>
              </a:lnSpc>
            </a:pPr>
            <a:endParaRPr lang="en-US" altLang="zh-CN" b="1" dirty="0">
              <a:solidFill>
                <a:srgbClr val="204E6C"/>
              </a:solidFill>
              <a:latin typeface="微软雅黑" panose="020B0503020204020204" pitchFamily="34" charset="-122"/>
              <a:ea typeface="微软雅黑" panose="020B0503020204020204" pitchFamily="34" charset="-122"/>
            </a:endParaRPr>
          </a:p>
          <a:p>
            <a:pPr latinLnBrk="1">
              <a:lnSpc>
                <a:spcPct val="150000"/>
              </a:lnSpc>
            </a:pPr>
            <a:endParaRPr lang="en-US" altLang="zh-CN" b="1" dirty="0">
              <a:solidFill>
                <a:srgbClr val="204E6C"/>
              </a:solidFill>
              <a:latin typeface="微软雅黑" panose="020B0503020204020204" pitchFamily="34" charset="-122"/>
              <a:ea typeface="微软雅黑" panose="020B0503020204020204" pitchFamily="34" charset="-122"/>
            </a:endParaRPr>
          </a:p>
          <a:p>
            <a:pPr latinLnBrk="1">
              <a:lnSpc>
                <a:spcPct val="150000"/>
              </a:lnSpc>
            </a:pPr>
            <a:r>
              <a:rPr lang="zh-CN" altLang="en-US" b="1" dirty="0">
                <a:solidFill>
                  <a:srgbClr val="204E6C"/>
                </a:solidFill>
                <a:latin typeface="微软雅黑" panose="020B0503020204020204" pitchFamily="34" charset="-122"/>
                <a:ea typeface="微软雅黑" panose="020B0503020204020204" pitchFamily="34" charset="-122"/>
              </a:rPr>
              <a:t>「最具票房号召力的演员」</a:t>
            </a:r>
            <a:endParaRPr lang="en-US" altLang="zh-CN" b="1" dirty="0">
              <a:solidFill>
                <a:srgbClr val="204E6C"/>
              </a:solidFill>
              <a:latin typeface="微软雅黑" panose="020B0503020204020204" pitchFamily="34" charset="-122"/>
              <a:ea typeface="微软雅黑" panose="020B0503020204020204" pitchFamily="34" charset="-122"/>
            </a:endParaRPr>
          </a:p>
          <a:p>
            <a:pPr latinLnBrk="1">
              <a:lnSpc>
                <a:spcPct val="150000"/>
              </a:lnSpc>
            </a:pPr>
            <a:endParaRPr lang="en-US" altLang="zh-CN" b="1" dirty="0">
              <a:solidFill>
                <a:srgbClr val="204E6C"/>
              </a:solidFill>
              <a:latin typeface="微软雅黑" panose="020B0503020204020204" pitchFamily="34" charset="-122"/>
              <a:ea typeface="微软雅黑" panose="020B0503020204020204" pitchFamily="34" charset="-122"/>
            </a:endParaRPr>
          </a:p>
          <a:p>
            <a:pPr latinLnBrk="1">
              <a:lnSpc>
                <a:spcPct val="150000"/>
              </a:lnSpc>
            </a:pPr>
            <a:endParaRPr lang="en-US" altLang="zh-CN" b="1" dirty="0">
              <a:solidFill>
                <a:srgbClr val="204E6C"/>
              </a:solidFill>
              <a:latin typeface="微软雅黑" panose="020B0503020204020204" pitchFamily="34" charset="-122"/>
              <a:ea typeface="微软雅黑" panose="020B0503020204020204" pitchFamily="34" charset="-122"/>
            </a:endParaRPr>
          </a:p>
          <a:p>
            <a:pPr latinLnBrk="1">
              <a:lnSpc>
                <a:spcPct val="150000"/>
              </a:lnSpc>
            </a:pPr>
            <a:r>
              <a:rPr lang="zh-CN" altLang="en-US" b="1" dirty="0">
                <a:solidFill>
                  <a:srgbClr val="204E6C"/>
                </a:solidFill>
                <a:latin typeface="微软雅黑" panose="020B0503020204020204" pitchFamily="34" charset="-122"/>
                <a:ea typeface="微软雅黑" panose="020B0503020204020204" pitchFamily="34" charset="-122"/>
              </a:rPr>
              <a:t>「电影时长与总票房的关系」</a:t>
            </a:r>
          </a:p>
        </p:txBody>
      </p:sp>
      <p:pic>
        <p:nvPicPr>
          <p:cNvPr id="9" name="图片 8">
            <a:extLst>
              <a:ext uri="{FF2B5EF4-FFF2-40B4-BE49-F238E27FC236}">
                <a16:creationId xmlns:a16="http://schemas.microsoft.com/office/drawing/2014/main" id="{FE5B3A1A-35E6-4230-96B2-3651283127EA}"/>
              </a:ext>
            </a:extLst>
          </p:cNvPr>
          <p:cNvPicPr>
            <a:picLocks noChangeAspect="1"/>
          </p:cNvPicPr>
          <p:nvPr/>
        </p:nvPicPr>
        <p:blipFill>
          <a:blip r:embed="rId3"/>
          <a:stretch>
            <a:fillRect/>
          </a:stretch>
        </p:blipFill>
        <p:spPr>
          <a:xfrm>
            <a:off x="2046515" y="1494937"/>
            <a:ext cx="8064137" cy="5002397"/>
          </a:xfrm>
          <a:prstGeom prst="rect">
            <a:avLst/>
          </a:prstGeom>
        </p:spPr>
      </p:pic>
    </p:spTree>
    <p:extLst>
      <p:ext uri="{BB962C8B-B14F-4D97-AF65-F5344CB8AC3E}">
        <p14:creationId xmlns:p14="http://schemas.microsoft.com/office/powerpoint/2010/main" val="3632314656"/>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 交互展示</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AutoShape 6" descr="Evolution of the globally averaged annual precipitation according to... |  Download Scientific Diagram">
            <a:extLst>
              <a:ext uri="{FF2B5EF4-FFF2-40B4-BE49-F238E27FC236}">
                <a16:creationId xmlns:a16="http://schemas.microsoft.com/office/drawing/2014/main" id="{36C11AE3-68C6-448A-8126-1AC958B4296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utoShape 4" descr="Spatial distribution of climate change during 2020–2050 under scenario... |  Download Scientific Diagram">
            <a:extLst>
              <a:ext uri="{FF2B5EF4-FFF2-40B4-BE49-F238E27FC236}">
                <a16:creationId xmlns:a16="http://schemas.microsoft.com/office/drawing/2014/main" id="{A0B2D0DB-6958-4D6E-BD9A-1BF01456418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文本框 19">
            <a:extLst>
              <a:ext uri="{FF2B5EF4-FFF2-40B4-BE49-F238E27FC236}">
                <a16:creationId xmlns:a16="http://schemas.microsoft.com/office/drawing/2014/main" id="{B20DE2C8-46A9-4B3F-8BD5-8CBB69FF7E5D}"/>
              </a:ext>
            </a:extLst>
          </p:cNvPr>
          <p:cNvSpPr txBox="1"/>
          <p:nvPr/>
        </p:nvSpPr>
        <p:spPr>
          <a:xfrm>
            <a:off x="4625451" y="6294588"/>
            <a:ext cx="4440172" cy="458908"/>
          </a:xfrm>
          <a:prstGeom prst="rect">
            <a:avLst/>
          </a:prstGeom>
          <a:noFill/>
        </p:spPr>
        <p:txBody>
          <a:bodyPr wrap="square">
            <a:spAutoFit/>
          </a:bodyPr>
          <a:lstStyle/>
          <a:p>
            <a:pPr>
              <a:lnSpc>
                <a:spcPct val="150000"/>
              </a:lnSpc>
            </a:pPr>
            <a:r>
              <a:rPr lang="zh-CN" altLang="en-US" b="1" dirty="0">
                <a:solidFill>
                  <a:srgbClr val="204E6C"/>
                </a:solidFill>
                <a:latin typeface="微软雅黑" panose="020B0503020204020204" pitchFamily="34" charset="-122"/>
                <a:ea typeface="微软雅黑" panose="020B0503020204020204" pitchFamily="34" charset="-122"/>
              </a:rPr>
              <a:t>控制条</a:t>
            </a:r>
            <a:r>
              <a:rPr lang="zh-CN" altLang="en-US" sz="1800" b="1" dirty="0">
                <a:solidFill>
                  <a:srgbClr val="204E6C"/>
                </a:solidFill>
                <a:latin typeface="微软雅黑" panose="020B0503020204020204" pitchFamily="34" charset="-122"/>
                <a:ea typeface="微软雅黑" panose="020B0503020204020204" pitchFamily="34" charset="-122"/>
              </a:rPr>
              <a:t>：根据电影类型进行筛选数据</a:t>
            </a:r>
          </a:p>
        </p:txBody>
      </p:sp>
      <p:sp>
        <p:nvSpPr>
          <p:cNvPr id="22" name="文本框 21">
            <a:extLst>
              <a:ext uri="{FF2B5EF4-FFF2-40B4-BE49-F238E27FC236}">
                <a16:creationId xmlns:a16="http://schemas.microsoft.com/office/drawing/2014/main" id="{15F4555E-7CDE-4B63-974F-55DD2F7E07D0}"/>
              </a:ext>
            </a:extLst>
          </p:cNvPr>
          <p:cNvSpPr txBox="1"/>
          <p:nvPr/>
        </p:nvSpPr>
        <p:spPr>
          <a:xfrm>
            <a:off x="2029093" y="1436916"/>
            <a:ext cx="9413970" cy="418191"/>
          </a:xfrm>
          <a:prstGeom prst="rect">
            <a:avLst/>
          </a:prstGeom>
          <a:noFill/>
        </p:spPr>
        <p:txBody>
          <a:bodyPr wrap="square">
            <a:spAutoFit/>
          </a:bodyPr>
          <a:lstStyle/>
          <a:p>
            <a:pPr>
              <a:lnSpc>
                <a:spcPct val="150000"/>
              </a:lnSpc>
            </a:pPr>
            <a:r>
              <a:rPr lang="zh-CN" altLang="en-US" sz="1600" dirty="0">
                <a:solidFill>
                  <a:srgbClr val="204E6C"/>
                </a:solidFill>
                <a:latin typeface="微软雅黑" panose="020B0503020204020204" pitchFamily="34" charset="-122"/>
                <a:ea typeface="微软雅黑" panose="020B0503020204020204" pitchFamily="34" charset="-122"/>
              </a:rPr>
              <a:t>在该视图中，用户可以利用</a:t>
            </a:r>
            <a:r>
              <a:rPr lang="zh-CN" altLang="en-US" sz="1600" b="1" dirty="0">
                <a:solidFill>
                  <a:srgbClr val="204E6C"/>
                </a:solidFill>
                <a:latin typeface="微软雅黑" panose="020B0503020204020204" pitchFamily="34" charset="-122"/>
                <a:ea typeface="微软雅黑" panose="020B0503020204020204" pitchFamily="34" charset="-122"/>
              </a:rPr>
              <a:t>控制条进行电影类型的筛选</a:t>
            </a:r>
            <a:r>
              <a:rPr lang="zh-CN" altLang="en-US" sz="1600" dirty="0">
                <a:solidFill>
                  <a:srgbClr val="204E6C"/>
                </a:solidFill>
                <a:latin typeface="微软雅黑" panose="020B0503020204020204" pitchFamily="34" charset="-122"/>
                <a:ea typeface="微软雅黑" panose="020B0503020204020204" pitchFamily="34" charset="-122"/>
              </a:rPr>
              <a:t>，以便呈现不同电影类型的数据。</a:t>
            </a:r>
            <a:endParaRPr lang="en-US" altLang="zh-CN" sz="1600" dirty="0">
              <a:solidFill>
                <a:srgbClr val="204E6C"/>
              </a:solidFill>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6FF136E5-1CAA-4587-87D2-33198CF8DE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4144" y="1863632"/>
            <a:ext cx="9156370" cy="4448466"/>
          </a:xfrm>
          <a:prstGeom prst="rect">
            <a:avLst/>
          </a:prstGeom>
        </p:spPr>
      </p:pic>
    </p:spTree>
    <p:extLst>
      <p:ext uri="{BB962C8B-B14F-4D97-AF65-F5344CB8AC3E}">
        <p14:creationId xmlns:p14="http://schemas.microsoft.com/office/powerpoint/2010/main" val="169973530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 交互展示</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AutoShape 6" descr="Evolution of the globally averaged annual precipitation according to... |  Download Scientific Diagram">
            <a:extLst>
              <a:ext uri="{FF2B5EF4-FFF2-40B4-BE49-F238E27FC236}">
                <a16:creationId xmlns:a16="http://schemas.microsoft.com/office/drawing/2014/main" id="{36C11AE3-68C6-448A-8126-1AC958B4296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utoShape 4" descr="Spatial distribution of climate change during 2020–2050 under scenario... |  Download Scientific Diagram">
            <a:extLst>
              <a:ext uri="{FF2B5EF4-FFF2-40B4-BE49-F238E27FC236}">
                <a16:creationId xmlns:a16="http://schemas.microsoft.com/office/drawing/2014/main" id="{A0B2D0DB-6958-4D6E-BD9A-1BF01456418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文本框 19">
            <a:extLst>
              <a:ext uri="{FF2B5EF4-FFF2-40B4-BE49-F238E27FC236}">
                <a16:creationId xmlns:a16="http://schemas.microsoft.com/office/drawing/2014/main" id="{B20DE2C8-46A9-4B3F-8BD5-8CBB69FF7E5D}"/>
              </a:ext>
            </a:extLst>
          </p:cNvPr>
          <p:cNvSpPr txBox="1"/>
          <p:nvPr/>
        </p:nvSpPr>
        <p:spPr>
          <a:xfrm>
            <a:off x="4625451" y="6294588"/>
            <a:ext cx="4440172" cy="458908"/>
          </a:xfrm>
          <a:prstGeom prst="rect">
            <a:avLst/>
          </a:prstGeom>
          <a:noFill/>
        </p:spPr>
        <p:txBody>
          <a:bodyPr wrap="square">
            <a:spAutoFit/>
          </a:bodyPr>
          <a:lstStyle/>
          <a:p>
            <a:pPr>
              <a:lnSpc>
                <a:spcPct val="150000"/>
              </a:lnSpc>
            </a:pPr>
            <a:r>
              <a:rPr lang="zh-CN" altLang="en-US" b="1" dirty="0">
                <a:solidFill>
                  <a:srgbClr val="204E6C"/>
                </a:solidFill>
                <a:latin typeface="微软雅黑" panose="020B0503020204020204" pitchFamily="34" charset="-122"/>
                <a:ea typeface="微软雅黑" panose="020B0503020204020204" pitchFamily="34" charset="-122"/>
              </a:rPr>
              <a:t>散点图</a:t>
            </a:r>
            <a:r>
              <a:rPr lang="zh-CN" altLang="en-US" sz="1800" b="1" dirty="0">
                <a:solidFill>
                  <a:srgbClr val="204E6C"/>
                </a:solidFill>
                <a:latin typeface="微软雅黑" panose="020B0503020204020204" pitchFamily="34" charset="-122"/>
                <a:ea typeface="微软雅黑" panose="020B0503020204020204" pitchFamily="34" charset="-122"/>
              </a:rPr>
              <a:t>：根据导演进行筛选数据</a:t>
            </a:r>
          </a:p>
        </p:txBody>
      </p:sp>
      <p:sp>
        <p:nvSpPr>
          <p:cNvPr id="22" name="文本框 21">
            <a:extLst>
              <a:ext uri="{FF2B5EF4-FFF2-40B4-BE49-F238E27FC236}">
                <a16:creationId xmlns:a16="http://schemas.microsoft.com/office/drawing/2014/main" id="{15F4555E-7CDE-4B63-974F-55DD2F7E07D0}"/>
              </a:ext>
            </a:extLst>
          </p:cNvPr>
          <p:cNvSpPr txBox="1"/>
          <p:nvPr/>
        </p:nvSpPr>
        <p:spPr>
          <a:xfrm>
            <a:off x="2029093" y="1436916"/>
            <a:ext cx="9413970" cy="418191"/>
          </a:xfrm>
          <a:prstGeom prst="rect">
            <a:avLst/>
          </a:prstGeom>
          <a:noFill/>
        </p:spPr>
        <p:txBody>
          <a:bodyPr wrap="square">
            <a:spAutoFit/>
          </a:bodyPr>
          <a:lstStyle/>
          <a:p>
            <a:pPr>
              <a:lnSpc>
                <a:spcPct val="150000"/>
              </a:lnSpc>
            </a:pPr>
            <a:r>
              <a:rPr lang="zh-CN" altLang="en-US" sz="1600" dirty="0">
                <a:solidFill>
                  <a:srgbClr val="204E6C"/>
                </a:solidFill>
                <a:latin typeface="微软雅黑" panose="020B0503020204020204" pitchFamily="34" charset="-122"/>
                <a:ea typeface="微软雅黑" panose="020B0503020204020204" pitchFamily="34" charset="-122"/>
              </a:rPr>
              <a:t>在该视图中，用户可以利用</a:t>
            </a:r>
            <a:r>
              <a:rPr lang="zh-CN" altLang="en-US" sz="1600" b="1" dirty="0">
                <a:solidFill>
                  <a:srgbClr val="204E6C"/>
                </a:solidFill>
                <a:latin typeface="微软雅黑" panose="020B0503020204020204" pitchFamily="34" charset="-122"/>
                <a:ea typeface="微软雅黑" panose="020B0503020204020204" pitchFamily="34" charset="-122"/>
              </a:rPr>
              <a:t>散点进行导演的筛选</a:t>
            </a:r>
            <a:r>
              <a:rPr lang="zh-CN" altLang="en-US" sz="1600" dirty="0">
                <a:solidFill>
                  <a:srgbClr val="204E6C"/>
                </a:solidFill>
                <a:latin typeface="微软雅黑" panose="020B0503020204020204" pitchFamily="34" charset="-122"/>
                <a:ea typeface="微软雅黑" panose="020B0503020204020204" pitchFamily="34" charset="-122"/>
              </a:rPr>
              <a:t>，以便呈现不同导演的数据。</a:t>
            </a:r>
            <a:endParaRPr lang="en-US" altLang="zh-CN" sz="1600" dirty="0">
              <a:solidFill>
                <a:srgbClr val="204E6C"/>
              </a:solidFill>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F1E2BC10-8CD1-44F9-B4DF-8F0AC06A03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1680" y="1842773"/>
            <a:ext cx="9161418" cy="4476876"/>
          </a:xfrm>
          <a:prstGeom prst="rect">
            <a:avLst/>
          </a:prstGeom>
        </p:spPr>
      </p:pic>
    </p:spTree>
    <p:extLst>
      <p:ext uri="{BB962C8B-B14F-4D97-AF65-F5344CB8AC3E}">
        <p14:creationId xmlns:p14="http://schemas.microsoft.com/office/powerpoint/2010/main" val="415939203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3</a:t>
            </a:r>
            <a:r>
              <a:rPr lang="zh-CN" altLang="en-US" sz="2400" b="1" dirty="0">
                <a:solidFill>
                  <a:srgbClr val="204E6C"/>
                </a:solidFill>
                <a:latin typeface="微软雅黑" panose="020B0503020204020204" pitchFamily="34" charset="-122"/>
                <a:ea typeface="微软雅黑" panose="020B0503020204020204" pitchFamily="34" charset="-122"/>
              </a:rPr>
              <a:t>：分析案例</a:t>
            </a:r>
            <a:r>
              <a:rPr lang="en-US" altLang="zh-CN" sz="2400" b="1" dirty="0">
                <a:solidFill>
                  <a:srgbClr val="204E6C"/>
                </a:solidFill>
                <a:latin typeface="微软雅黑" panose="020B0503020204020204" pitchFamily="34" charset="-122"/>
                <a:ea typeface="微软雅黑" panose="020B0503020204020204" pitchFamily="34" charset="-122"/>
              </a:rPr>
              <a:t>1——</a:t>
            </a:r>
            <a:r>
              <a:rPr lang="zh-CN" altLang="en-US" sz="2400" b="1" dirty="0">
                <a:solidFill>
                  <a:srgbClr val="204E6C"/>
                </a:solidFill>
                <a:latin typeface="微软雅黑" panose="020B0503020204020204" pitchFamily="34" charset="-122"/>
                <a:ea typeface="微软雅黑" panose="020B0503020204020204" pitchFamily="34" charset="-122"/>
              </a:rPr>
              <a:t>各导演的</a:t>
            </a:r>
            <a:r>
              <a:rPr lang="en-US" altLang="zh-CN" sz="2400" b="1" dirty="0">
                <a:solidFill>
                  <a:srgbClr val="204E6C"/>
                </a:solidFill>
                <a:latin typeface="微软雅黑" panose="020B0503020204020204" pitchFamily="34" charset="-122"/>
                <a:ea typeface="微软雅黑" panose="020B0503020204020204" pitchFamily="34" charset="-122"/>
              </a:rPr>
              <a:t>IMDB</a:t>
            </a:r>
            <a:r>
              <a:rPr lang="zh-CN" altLang="en-US" sz="2400" b="1" dirty="0">
                <a:solidFill>
                  <a:srgbClr val="204E6C"/>
                </a:solidFill>
                <a:latin typeface="微软雅黑" panose="020B0503020204020204" pitchFamily="34" charset="-122"/>
                <a:ea typeface="微软雅黑" panose="020B0503020204020204" pitchFamily="34" charset="-122"/>
              </a:rPr>
              <a:t>评分与全球总票房的比较</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AutoShape 6" descr="Evolution of the globally averaged annual precipitation according to... |  Download Scientific Diagram">
            <a:extLst>
              <a:ext uri="{FF2B5EF4-FFF2-40B4-BE49-F238E27FC236}">
                <a16:creationId xmlns:a16="http://schemas.microsoft.com/office/drawing/2014/main" id="{36C11AE3-68C6-448A-8126-1AC958B4296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utoShape 4" descr="Spatial distribution of climate change during 2020–2050 under scenario... |  Download Scientific Diagram">
            <a:extLst>
              <a:ext uri="{FF2B5EF4-FFF2-40B4-BE49-F238E27FC236}">
                <a16:creationId xmlns:a16="http://schemas.microsoft.com/office/drawing/2014/main" id="{A0B2D0DB-6958-4D6E-BD9A-1BF01456418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文本框 21">
            <a:extLst>
              <a:ext uri="{FF2B5EF4-FFF2-40B4-BE49-F238E27FC236}">
                <a16:creationId xmlns:a16="http://schemas.microsoft.com/office/drawing/2014/main" id="{15F4555E-7CDE-4B63-974F-55DD2F7E07D0}"/>
              </a:ext>
            </a:extLst>
          </p:cNvPr>
          <p:cNvSpPr txBox="1"/>
          <p:nvPr/>
        </p:nvSpPr>
        <p:spPr>
          <a:xfrm>
            <a:off x="2029093" y="1436916"/>
            <a:ext cx="9805856" cy="1526187"/>
          </a:xfrm>
          <a:prstGeom prst="rect">
            <a:avLst/>
          </a:prstGeom>
          <a:noFill/>
        </p:spPr>
        <p:txBody>
          <a:bodyPr wrap="square">
            <a:spAutoFit/>
          </a:bodyPr>
          <a:lstStyle/>
          <a:p>
            <a:pPr>
              <a:lnSpc>
                <a:spcPct val="150000"/>
              </a:lnSpc>
            </a:pPr>
            <a:r>
              <a:rPr lang="zh-CN" altLang="en-US" sz="1600" dirty="0">
                <a:solidFill>
                  <a:srgbClr val="204E6C"/>
                </a:solidFill>
                <a:latin typeface="微软雅黑" panose="020B0503020204020204" pitchFamily="34" charset="-122"/>
                <a:ea typeface="微软雅黑" panose="020B0503020204020204" pitchFamily="34" charset="-122"/>
              </a:rPr>
              <a:t>投资商注意到散点图展示了</a:t>
            </a:r>
            <a:r>
              <a:rPr lang="zh-CN" altLang="en-US" sz="1600" b="1" dirty="0">
                <a:solidFill>
                  <a:srgbClr val="204E6C"/>
                </a:solidFill>
                <a:latin typeface="微软雅黑" panose="020B0503020204020204" pitchFamily="34" charset="-122"/>
                <a:ea typeface="微软雅黑" panose="020B0503020204020204" pitchFamily="34" charset="-122"/>
              </a:rPr>
              <a:t>各导演的平均</a:t>
            </a:r>
            <a:r>
              <a:rPr lang="en-US" altLang="zh-CN" sz="1600" b="1" dirty="0">
                <a:solidFill>
                  <a:srgbClr val="204E6C"/>
                </a:solidFill>
                <a:latin typeface="微软雅黑" panose="020B0503020204020204" pitchFamily="34" charset="-122"/>
                <a:ea typeface="微软雅黑" panose="020B0503020204020204" pitchFamily="34" charset="-122"/>
              </a:rPr>
              <a:t>IMDB</a:t>
            </a:r>
            <a:r>
              <a:rPr lang="zh-CN" altLang="en-US" sz="1600" b="1" dirty="0">
                <a:solidFill>
                  <a:srgbClr val="204E6C"/>
                </a:solidFill>
                <a:latin typeface="微软雅黑" panose="020B0503020204020204" pitchFamily="34" charset="-122"/>
                <a:ea typeface="微软雅黑" panose="020B0503020204020204" pitchFamily="34" charset="-122"/>
              </a:rPr>
              <a:t>评分和平均票房数</a:t>
            </a:r>
            <a:r>
              <a:rPr lang="zh-CN" altLang="en-US" sz="1600" dirty="0">
                <a:solidFill>
                  <a:srgbClr val="204E6C"/>
                </a:solidFill>
                <a:latin typeface="微软雅黑" panose="020B0503020204020204" pitchFamily="34" charset="-122"/>
                <a:ea typeface="微软雅黑" panose="020B0503020204020204" pitchFamily="34" charset="-122"/>
              </a:rPr>
              <a:t>，并根据导演名称将数据点分布在图中。视图还通过参考线将导演划分为三个集群。他们选择特定年份范围，以查看该时期的导演表现。通过观察散点图，他们</a:t>
            </a:r>
            <a:r>
              <a:rPr lang="zh-CN" altLang="en-US" sz="1600" b="1" dirty="0">
                <a:solidFill>
                  <a:srgbClr val="204E6C"/>
                </a:solidFill>
                <a:latin typeface="微软雅黑" panose="020B0503020204020204" pitchFamily="34" charset="-122"/>
                <a:ea typeface="微软雅黑" panose="020B0503020204020204" pitchFamily="34" charset="-122"/>
              </a:rPr>
              <a:t>发现某些导演的平均</a:t>
            </a:r>
            <a:r>
              <a:rPr lang="en-US" altLang="zh-CN" sz="1600" b="1" dirty="0">
                <a:solidFill>
                  <a:srgbClr val="204E6C"/>
                </a:solidFill>
                <a:latin typeface="微软雅黑" panose="020B0503020204020204" pitchFamily="34" charset="-122"/>
                <a:ea typeface="微软雅黑" panose="020B0503020204020204" pitchFamily="34" charset="-122"/>
              </a:rPr>
              <a:t>IMDB</a:t>
            </a:r>
            <a:r>
              <a:rPr lang="zh-CN" altLang="en-US" sz="1600" b="1" dirty="0">
                <a:solidFill>
                  <a:srgbClr val="204E6C"/>
                </a:solidFill>
                <a:latin typeface="微软雅黑" panose="020B0503020204020204" pitchFamily="34" charset="-122"/>
                <a:ea typeface="微软雅黑" panose="020B0503020204020204" pitchFamily="34" charset="-122"/>
              </a:rPr>
              <a:t>评分和平均票房数都较高</a:t>
            </a:r>
            <a:r>
              <a:rPr lang="zh-CN" altLang="en-US" sz="1600" dirty="0">
                <a:solidFill>
                  <a:srgbClr val="204E6C"/>
                </a:solidFill>
                <a:latin typeface="微软雅黑" panose="020B0503020204020204" pitchFamily="34" charset="-122"/>
                <a:ea typeface="微软雅黑" panose="020B0503020204020204" pitchFamily="34" charset="-122"/>
              </a:rPr>
              <a:t>，如导演</a:t>
            </a:r>
            <a:r>
              <a:rPr lang="en-US" altLang="zh-CN" sz="1600" dirty="0">
                <a:solidFill>
                  <a:srgbClr val="204E6C"/>
                </a:solidFill>
                <a:latin typeface="微软雅黑" panose="020B0503020204020204" pitchFamily="34" charset="-122"/>
                <a:ea typeface="微软雅黑" panose="020B0503020204020204" pitchFamily="34" charset="-122"/>
              </a:rPr>
              <a:t>A</a:t>
            </a:r>
            <a:r>
              <a:rPr lang="zh-CN" altLang="en-US" sz="1600" dirty="0">
                <a:solidFill>
                  <a:srgbClr val="204E6C"/>
                </a:solidFill>
                <a:latin typeface="微软雅黑" panose="020B0503020204020204" pitchFamily="34" charset="-122"/>
                <a:ea typeface="微软雅黑" panose="020B0503020204020204" pitchFamily="34" charset="-122"/>
              </a:rPr>
              <a:t>和导演</a:t>
            </a:r>
            <a:r>
              <a:rPr lang="en-US" altLang="zh-CN" sz="1600" dirty="0">
                <a:solidFill>
                  <a:srgbClr val="204E6C"/>
                </a:solidFill>
                <a:latin typeface="微软雅黑" panose="020B0503020204020204" pitchFamily="34" charset="-122"/>
                <a:ea typeface="微软雅黑" panose="020B0503020204020204" pitchFamily="34" charset="-122"/>
              </a:rPr>
              <a:t>B</a:t>
            </a:r>
            <a:r>
              <a:rPr lang="zh-CN" altLang="en-US" sz="1600" dirty="0">
                <a:solidFill>
                  <a:srgbClr val="204E6C"/>
                </a:solidFill>
                <a:latin typeface="微软雅黑" panose="020B0503020204020204" pitchFamily="34" charset="-122"/>
                <a:ea typeface="微软雅黑" panose="020B0503020204020204" pitchFamily="34" charset="-122"/>
              </a:rPr>
              <a:t>。这为他们确定具有最高投资价值的导演提供了指导。</a:t>
            </a:r>
            <a:endParaRPr lang="en-US" altLang="zh-CN" sz="1600" dirty="0">
              <a:solidFill>
                <a:srgbClr val="204E6C"/>
              </a:solidFill>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92F38025-BF5C-44EF-8AA0-BBE617AD9C47}"/>
              </a:ext>
            </a:extLst>
          </p:cNvPr>
          <p:cNvPicPr>
            <a:picLocks noChangeAspect="1"/>
          </p:cNvPicPr>
          <p:nvPr/>
        </p:nvPicPr>
        <p:blipFill>
          <a:blip r:embed="rId3"/>
          <a:stretch>
            <a:fillRect/>
          </a:stretch>
        </p:blipFill>
        <p:spPr>
          <a:xfrm>
            <a:off x="2063932" y="2965065"/>
            <a:ext cx="9849394" cy="3342704"/>
          </a:xfrm>
          <a:prstGeom prst="rect">
            <a:avLst/>
          </a:prstGeom>
        </p:spPr>
      </p:pic>
    </p:spTree>
    <p:extLst>
      <p:ext uri="{BB962C8B-B14F-4D97-AF65-F5344CB8AC3E}">
        <p14:creationId xmlns:p14="http://schemas.microsoft.com/office/powerpoint/2010/main" val="2308829094"/>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18357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界面可视化</a:t>
            </a:r>
            <a:r>
              <a:rPr lang="en-US" altLang="zh-CN" sz="1600" b="1" dirty="0">
                <a:solidFill>
                  <a:schemeClr val="bg1"/>
                </a:solidFill>
                <a:latin typeface="+mn-ea"/>
              </a:rPr>
              <a:t>/</a:t>
            </a:r>
          </a:p>
          <a:p>
            <a:pPr algn="ctr"/>
            <a:r>
              <a:rPr lang="zh-CN" altLang="en-US" sz="1600" b="1" dirty="0">
                <a:solidFill>
                  <a:schemeClr val="bg1"/>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57" name="TextBox 6">
            <a:extLst>
              <a:ext uri="{FF2B5EF4-FFF2-40B4-BE49-F238E27FC236}">
                <a16:creationId xmlns:a16="http://schemas.microsoft.com/office/drawing/2014/main" id="{DA5CF36B-1493-449F-AEDD-024A34D46B0E}"/>
              </a:ext>
            </a:extLst>
          </p:cNvPr>
          <p:cNvSpPr txBox="1"/>
          <p:nvPr/>
        </p:nvSpPr>
        <p:spPr>
          <a:xfrm>
            <a:off x="1854504" y="562868"/>
            <a:ext cx="3553519"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——3.</a:t>
            </a:r>
            <a:r>
              <a:rPr lang="zh-CN" altLang="en-US" sz="2000" b="1" dirty="0">
                <a:solidFill>
                  <a:srgbClr val="204E6C"/>
                </a:solidFill>
                <a:latin typeface="+mn-ea"/>
              </a:rPr>
              <a:t>界面交互</a:t>
            </a:r>
            <a:r>
              <a:rPr lang="en-US" altLang="zh-CN" sz="2000" b="1" dirty="0">
                <a:solidFill>
                  <a:srgbClr val="204E6C"/>
                </a:solidFill>
                <a:latin typeface="+mn-ea"/>
              </a:rPr>
              <a:t>/</a:t>
            </a:r>
            <a:r>
              <a:rPr lang="zh-CN" altLang="en-US" sz="2000" b="1" dirty="0">
                <a:solidFill>
                  <a:srgbClr val="204E6C"/>
                </a:solidFill>
                <a:latin typeface="+mn-ea"/>
              </a:rPr>
              <a:t>可视化</a:t>
            </a:r>
          </a:p>
        </p:txBody>
      </p:sp>
      <p:sp>
        <p:nvSpPr>
          <p:cNvPr id="58" name="学论网-www.xuelun.me">
            <a:extLst>
              <a:ext uri="{FF2B5EF4-FFF2-40B4-BE49-F238E27FC236}">
                <a16:creationId xmlns:a16="http://schemas.microsoft.com/office/drawing/2014/main" id="{7FA39495-A4D6-4C08-A1F3-69C1DA3C472E}"/>
              </a:ext>
            </a:extLst>
          </p:cNvPr>
          <p:cNvSpPr txBox="1"/>
          <p:nvPr/>
        </p:nvSpPr>
        <p:spPr>
          <a:xfrm>
            <a:off x="2213817" y="918196"/>
            <a:ext cx="9525002" cy="488724"/>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任务</a:t>
            </a:r>
            <a:r>
              <a:rPr lang="en-US" altLang="zh-CN" sz="2400" b="1" dirty="0">
                <a:solidFill>
                  <a:srgbClr val="204E6C"/>
                </a:solidFill>
                <a:latin typeface="微软雅黑" panose="020B0503020204020204" pitchFamily="34" charset="-122"/>
                <a:ea typeface="微软雅黑" panose="020B0503020204020204" pitchFamily="34" charset="-122"/>
              </a:rPr>
              <a:t>3</a:t>
            </a:r>
            <a:r>
              <a:rPr lang="zh-CN" altLang="en-US" sz="2400" b="1" dirty="0">
                <a:solidFill>
                  <a:srgbClr val="204E6C"/>
                </a:solidFill>
                <a:latin typeface="微软雅黑" panose="020B0503020204020204" pitchFamily="34" charset="-122"/>
                <a:ea typeface="微软雅黑" panose="020B0503020204020204" pitchFamily="34" charset="-122"/>
              </a:rPr>
              <a:t>：分析案例</a:t>
            </a:r>
            <a:r>
              <a:rPr lang="en-US" altLang="zh-CN" sz="2400" b="1" dirty="0">
                <a:solidFill>
                  <a:srgbClr val="204E6C"/>
                </a:solidFill>
                <a:latin typeface="微软雅黑" panose="020B0503020204020204" pitchFamily="34" charset="-122"/>
                <a:ea typeface="微软雅黑" panose="020B0503020204020204" pitchFamily="34" charset="-122"/>
              </a:rPr>
              <a:t>2——</a:t>
            </a:r>
            <a:r>
              <a:rPr lang="zh-CN" altLang="en-US" sz="2400" b="1" dirty="0">
                <a:solidFill>
                  <a:srgbClr val="204E6C"/>
                </a:solidFill>
                <a:latin typeface="微软雅黑" panose="020B0503020204020204" pitchFamily="34" charset="-122"/>
                <a:ea typeface="微软雅黑" panose="020B0503020204020204" pitchFamily="34" charset="-122"/>
              </a:rPr>
              <a:t>探索最具票房号召力的演员</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60" name="直接连接符 59">
            <a:extLst>
              <a:ext uri="{FF2B5EF4-FFF2-40B4-BE49-F238E27FC236}">
                <a16:creationId xmlns:a16="http://schemas.microsoft.com/office/drawing/2014/main" id="{3939D3C4-ECC6-4597-9D00-4D845B9B2AD0}"/>
              </a:ext>
            </a:extLst>
          </p:cNvPr>
          <p:cNvCxnSpPr>
            <a:cxnSpLocks/>
          </p:cNvCxnSpPr>
          <p:nvPr/>
        </p:nvCxnSpPr>
        <p:spPr>
          <a:xfrm>
            <a:off x="2213816"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19C73056-72AA-4C0B-97D1-21CF6AEEE219}"/>
              </a:ext>
            </a:extLst>
          </p:cNvPr>
          <p:cNvCxnSpPr>
            <a:cxnSpLocks/>
          </p:cNvCxnSpPr>
          <p:nvPr/>
        </p:nvCxnSpPr>
        <p:spPr>
          <a:xfrm>
            <a:off x="2161565" y="143731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AutoShape 6" descr="Evolution of the globally averaged annual precipitation according to... |  Download Scientific Diagram">
            <a:extLst>
              <a:ext uri="{FF2B5EF4-FFF2-40B4-BE49-F238E27FC236}">
                <a16:creationId xmlns:a16="http://schemas.microsoft.com/office/drawing/2014/main" id="{36C11AE3-68C6-448A-8126-1AC958B4296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AutoShape 4" descr="Spatial distribution of climate change during 2020–2050 under scenario... |  Download Scientific Diagram">
            <a:extLst>
              <a:ext uri="{FF2B5EF4-FFF2-40B4-BE49-F238E27FC236}">
                <a16:creationId xmlns:a16="http://schemas.microsoft.com/office/drawing/2014/main" id="{A0B2D0DB-6958-4D6E-BD9A-1BF01456418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文本框 21">
            <a:extLst>
              <a:ext uri="{FF2B5EF4-FFF2-40B4-BE49-F238E27FC236}">
                <a16:creationId xmlns:a16="http://schemas.microsoft.com/office/drawing/2014/main" id="{15F4555E-7CDE-4B63-974F-55DD2F7E07D0}"/>
              </a:ext>
            </a:extLst>
          </p:cNvPr>
          <p:cNvSpPr txBox="1"/>
          <p:nvPr/>
        </p:nvSpPr>
        <p:spPr>
          <a:xfrm>
            <a:off x="2029093" y="1436916"/>
            <a:ext cx="9805856" cy="1526187"/>
          </a:xfrm>
          <a:prstGeom prst="rect">
            <a:avLst/>
          </a:prstGeom>
          <a:noFill/>
        </p:spPr>
        <p:txBody>
          <a:bodyPr wrap="square">
            <a:spAutoFit/>
          </a:bodyPr>
          <a:lstStyle/>
          <a:p>
            <a:pPr>
              <a:lnSpc>
                <a:spcPct val="150000"/>
              </a:lnSpc>
            </a:pPr>
            <a:r>
              <a:rPr lang="zh-CN" altLang="en-US" sz="1600" dirty="0">
                <a:solidFill>
                  <a:srgbClr val="204E6C"/>
                </a:solidFill>
                <a:latin typeface="微软雅黑" panose="020B0503020204020204" pitchFamily="34" charset="-122"/>
                <a:ea typeface="微软雅黑" panose="020B0503020204020204" pitchFamily="34" charset="-122"/>
              </a:rPr>
              <a:t>投资商注意到词云图展示了对票房具有较大影响力的演员。</a:t>
            </a:r>
            <a:r>
              <a:rPr lang="zh-CN" altLang="en-US" sz="1600" b="1" dirty="0">
                <a:solidFill>
                  <a:srgbClr val="204E6C"/>
                </a:solidFill>
                <a:latin typeface="微软雅黑" panose="020B0503020204020204" pitchFamily="34" charset="-122"/>
                <a:ea typeface="微软雅黑" panose="020B0503020204020204" pitchFamily="34" charset="-122"/>
              </a:rPr>
              <a:t>通过演员名称的大小和颜色的深浅</a:t>
            </a:r>
            <a:r>
              <a:rPr lang="zh-CN" altLang="en-US" sz="1600" dirty="0">
                <a:solidFill>
                  <a:srgbClr val="204E6C"/>
                </a:solidFill>
                <a:latin typeface="微软雅黑" panose="020B0503020204020204" pitchFamily="34" charset="-122"/>
                <a:ea typeface="微软雅黑" panose="020B0503020204020204" pitchFamily="34" charset="-122"/>
              </a:rPr>
              <a:t>，他们可以了解</a:t>
            </a:r>
            <a:r>
              <a:rPr lang="zh-CN" altLang="en-US" sz="1600" b="1" dirty="0">
                <a:solidFill>
                  <a:srgbClr val="204E6C"/>
                </a:solidFill>
                <a:latin typeface="微软雅黑" panose="020B0503020204020204" pitchFamily="34" charset="-122"/>
                <a:ea typeface="微软雅黑" panose="020B0503020204020204" pitchFamily="34" charset="-122"/>
              </a:rPr>
              <a:t>演员的票房收入和粉丝数量</a:t>
            </a:r>
            <a:r>
              <a:rPr lang="zh-CN" altLang="en-US" sz="1600" dirty="0">
                <a:solidFill>
                  <a:srgbClr val="204E6C"/>
                </a:solidFill>
                <a:latin typeface="微软雅黑" panose="020B0503020204020204" pitchFamily="34" charset="-122"/>
                <a:ea typeface="微软雅黑" panose="020B0503020204020204" pitchFamily="34" charset="-122"/>
              </a:rPr>
              <a:t>。他们使用热门电影类型的参数设置，选择显示前</a:t>
            </a:r>
            <a:r>
              <a:rPr lang="en-US" altLang="zh-CN" sz="1600" dirty="0">
                <a:solidFill>
                  <a:srgbClr val="204E6C"/>
                </a:solidFill>
                <a:latin typeface="微软雅黑" panose="020B0503020204020204" pitchFamily="34" charset="-122"/>
                <a:ea typeface="微软雅黑" panose="020B0503020204020204" pitchFamily="34" charset="-122"/>
              </a:rPr>
              <a:t>10</a:t>
            </a:r>
            <a:r>
              <a:rPr lang="zh-CN" altLang="en-US" sz="1600" dirty="0">
                <a:solidFill>
                  <a:srgbClr val="204E6C"/>
                </a:solidFill>
                <a:latin typeface="微软雅黑" panose="020B0503020204020204" pitchFamily="34" charset="-122"/>
                <a:ea typeface="微软雅黑" panose="020B0503020204020204" pitchFamily="34" charset="-122"/>
              </a:rPr>
              <a:t>个电影类型，以查看这些类型下的最具票房号召力的演员。观察词云图，他们发现演员</a:t>
            </a:r>
            <a:r>
              <a:rPr lang="en-US" altLang="zh-CN" sz="1600" dirty="0">
                <a:solidFill>
                  <a:srgbClr val="204E6C"/>
                </a:solidFill>
                <a:latin typeface="微软雅黑" panose="020B0503020204020204" pitchFamily="34" charset="-122"/>
                <a:ea typeface="微软雅黑" panose="020B0503020204020204" pitchFamily="34" charset="-122"/>
              </a:rPr>
              <a:t>X</a:t>
            </a:r>
            <a:r>
              <a:rPr lang="zh-CN" altLang="en-US" sz="1600" dirty="0">
                <a:solidFill>
                  <a:srgbClr val="204E6C"/>
                </a:solidFill>
                <a:latin typeface="微软雅黑" panose="020B0503020204020204" pitchFamily="34" charset="-122"/>
                <a:ea typeface="微软雅黑" panose="020B0503020204020204" pitchFamily="34" charset="-122"/>
              </a:rPr>
              <a:t>、演员</a:t>
            </a:r>
            <a:r>
              <a:rPr lang="en-US" altLang="zh-CN" sz="1600" dirty="0">
                <a:solidFill>
                  <a:srgbClr val="204E6C"/>
                </a:solidFill>
                <a:latin typeface="微软雅黑" panose="020B0503020204020204" pitchFamily="34" charset="-122"/>
                <a:ea typeface="微软雅黑" panose="020B0503020204020204" pitchFamily="34" charset="-122"/>
              </a:rPr>
              <a:t>Y</a:t>
            </a:r>
            <a:r>
              <a:rPr lang="zh-CN" altLang="en-US" sz="1600" dirty="0">
                <a:solidFill>
                  <a:srgbClr val="204E6C"/>
                </a:solidFill>
                <a:latin typeface="微软雅黑" panose="020B0503020204020204" pitchFamily="34" charset="-122"/>
                <a:ea typeface="微软雅黑" panose="020B0503020204020204" pitchFamily="34" charset="-122"/>
              </a:rPr>
              <a:t>和演员</a:t>
            </a:r>
            <a:r>
              <a:rPr lang="en-US" altLang="zh-CN" sz="1600" dirty="0">
                <a:solidFill>
                  <a:srgbClr val="204E6C"/>
                </a:solidFill>
                <a:latin typeface="微软雅黑" panose="020B0503020204020204" pitchFamily="34" charset="-122"/>
                <a:ea typeface="微软雅黑" panose="020B0503020204020204" pitchFamily="34" charset="-122"/>
              </a:rPr>
              <a:t>Z</a:t>
            </a:r>
            <a:r>
              <a:rPr lang="zh-CN" altLang="en-US" sz="1600" dirty="0">
                <a:solidFill>
                  <a:srgbClr val="204E6C"/>
                </a:solidFill>
                <a:latin typeface="微软雅黑" panose="020B0503020204020204" pitchFamily="34" charset="-122"/>
                <a:ea typeface="微软雅黑" panose="020B0503020204020204" pitchFamily="34" charset="-122"/>
              </a:rPr>
              <a:t>是票房上最具票房号召力的演员帮助他们了解演员对电影票房的贡献程度，从而做出投资。</a:t>
            </a:r>
            <a:endParaRPr lang="en-US" altLang="zh-CN" sz="1600" dirty="0">
              <a:solidFill>
                <a:srgbClr val="204E6C"/>
              </a:solidFill>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56D6D8F3-B5DE-4B04-8E6A-16C267273941}"/>
              </a:ext>
            </a:extLst>
          </p:cNvPr>
          <p:cNvPicPr>
            <a:picLocks noChangeAspect="1"/>
          </p:cNvPicPr>
          <p:nvPr/>
        </p:nvPicPr>
        <p:blipFill>
          <a:blip r:embed="rId3"/>
          <a:stretch>
            <a:fillRect/>
          </a:stretch>
        </p:blipFill>
        <p:spPr>
          <a:xfrm>
            <a:off x="2072639" y="3066609"/>
            <a:ext cx="9425775" cy="2419789"/>
          </a:xfrm>
          <a:prstGeom prst="rect">
            <a:avLst/>
          </a:prstGeom>
        </p:spPr>
      </p:pic>
    </p:spTree>
    <p:extLst>
      <p:ext uri="{BB962C8B-B14F-4D97-AF65-F5344CB8AC3E}">
        <p14:creationId xmlns:p14="http://schemas.microsoft.com/office/powerpoint/2010/main" val="994225008"/>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a:extLst>
              <a:ext uri="{FF2B5EF4-FFF2-40B4-BE49-F238E27FC236}">
                <a16:creationId xmlns:a16="http://schemas.microsoft.com/office/drawing/2014/main" id="{4EB8FB4F-F7A4-4A1C-91FA-97580116FEA1}"/>
              </a:ext>
            </a:extLst>
          </p:cNvPr>
          <p:cNvSpPr/>
          <p:nvPr/>
        </p:nvSpPr>
        <p:spPr>
          <a:xfrm>
            <a:off x="0" y="0"/>
            <a:ext cx="3543300" cy="6858000"/>
          </a:xfrm>
          <a:custGeom>
            <a:avLst/>
            <a:gdLst>
              <a:gd name="connsiteX0" fmla="*/ 0 w 3543300"/>
              <a:gd name="connsiteY0" fmla="*/ 0 h 7086600"/>
              <a:gd name="connsiteX1" fmla="*/ 3543300 w 3543300"/>
              <a:gd name="connsiteY1" fmla="*/ 3543300 h 7086600"/>
              <a:gd name="connsiteX2" fmla="*/ 0 w 3543300"/>
              <a:gd name="connsiteY2" fmla="*/ 7086600 h 7086600"/>
            </a:gdLst>
            <a:ahLst/>
            <a:cxnLst>
              <a:cxn ang="0">
                <a:pos x="connsiteX0" y="connsiteY0"/>
              </a:cxn>
              <a:cxn ang="0">
                <a:pos x="connsiteX1" y="connsiteY1"/>
              </a:cxn>
              <a:cxn ang="0">
                <a:pos x="connsiteX2" y="connsiteY2"/>
              </a:cxn>
            </a:cxnLst>
            <a:rect l="l" t="t" r="r" b="b"/>
            <a:pathLst>
              <a:path w="3543300" h="7086600">
                <a:moveTo>
                  <a:pt x="0" y="0"/>
                </a:moveTo>
                <a:cubicBezTo>
                  <a:pt x="1956911" y="0"/>
                  <a:pt x="3543300" y="1586389"/>
                  <a:pt x="3543300" y="3543300"/>
                </a:cubicBezTo>
                <a:cubicBezTo>
                  <a:pt x="3543300" y="5500211"/>
                  <a:pt x="1956911" y="7086600"/>
                  <a:pt x="0" y="7086600"/>
                </a:cubicBezTo>
                <a:close/>
              </a:path>
            </a:pathLst>
          </a:cu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79">
            <a:extLst>
              <a:ext uri="{FF2B5EF4-FFF2-40B4-BE49-F238E27FC236}">
                <a16:creationId xmlns:a16="http://schemas.microsoft.com/office/drawing/2014/main" id="{239FDFE7-932B-403C-9C62-80F02CB08819}"/>
              </a:ext>
            </a:extLst>
          </p:cNvPr>
          <p:cNvSpPr txBox="1"/>
          <p:nvPr/>
        </p:nvSpPr>
        <p:spPr>
          <a:xfrm>
            <a:off x="218333" y="2766073"/>
            <a:ext cx="2994767" cy="1918217"/>
          </a:xfrm>
          <a:prstGeom prst="rect">
            <a:avLst/>
          </a:prstGeom>
          <a:noFill/>
        </p:spPr>
        <p:txBody>
          <a:bodyPr wrap="square" rtlCol="0">
            <a:spAutoFit/>
          </a:bodyPr>
          <a:lstStyle/>
          <a:p>
            <a:pPr algn="ctr"/>
            <a:r>
              <a:rPr lang="en-US" altLang="zh-CN" sz="6000" b="1">
                <a:solidFill>
                  <a:schemeClr val="bg1"/>
                </a:solidFill>
                <a:latin typeface="Arial" panose="020B0604020202020204" pitchFamily="34" charset="0"/>
                <a:ea typeface="微软雅黑" panose="020B0503020204020204" pitchFamily="34" charset="-122"/>
                <a:cs typeface="Arial" panose="020B0604020202020204" pitchFamily="34" charset="0"/>
              </a:rPr>
              <a:t>Part 04</a:t>
            </a:r>
          </a:p>
          <a:p>
            <a:pPr algn="ctr"/>
            <a:r>
              <a:rPr lang="zh-CN" altLang="en-US" sz="5865" b="1">
                <a:solidFill>
                  <a:schemeClr val="bg1"/>
                </a:solidFill>
                <a:latin typeface="微软雅黑" panose="020B0503020204020204" pitchFamily="34" charset="-122"/>
                <a:ea typeface="微软雅黑" panose="020B0503020204020204" pitchFamily="34" charset="-122"/>
              </a:rPr>
              <a:t> </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
        <p:nvSpPr>
          <p:cNvPr id="5" name="任意多边形: 形状 4">
            <a:extLst>
              <a:ext uri="{FF2B5EF4-FFF2-40B4-BE49-F238E27FC236}">
                <a16:creationId xmlns:a16="http://schemas.microsoft.com/office/drawing/2014/main" id="{E73D67E4-BF99-4BFA-9C8C-047A0265993C}"/>
              </a:ext>
            </a:extLst>
          </p:cNvPr>
          <p:cNvSpPr/>
          <p:nvPr/>
        </p:nvSpPr>
        <p:spPr>
          <a:xfrm flipH="1">
            <a:off x="11338984" y="2603500"/>
            <a:ext cx="853016" cy="1651000"/>
          </a:xfrm>
          <a:custGeom>
            <a:avLst/>
            <a:gdLst>
              <a:gd name="connsiteX0" fmla="*/ 0 w 3543300"/>
              <a:gd name="connsiteY0" fmla="*/ 0 h 7086600"/>
              <a:gd name="connsiteX1" fmla="*/ 3543300 w 3543300"/>
              <a:gd name="connsiteY1" fmla="*/ 3543300 h 7086600"/>
              <a:gd name="connsiteX2" fmla="*/ 0 w 3543300"/>
              <a:gd name="connsiteY2" fmla="*/ 7086600 h 7086600"/>
            </a:gdLst>
            <a:ahLst/>
            <a:cxnLst>
              <a:cxn ang="0">
                <a:pos x="connsiteX0" y="connsiteY0"/>
              </a:cxn>
              <a:cxn ang="0">
                <a:pos x="connsiteX1" y="connsiteY1"/>
              </a:cxn>
              <a:cxn ang="0">
                <a:pos x="connsiteX2" y="connsiteY2"/>
              </a:cxn>
            </a:cxnLst>
            <a:rect l="l" t="t" r="r" b="b"/>
            <a:pathLst>
              <a:path w="3543300" h="7086600">
                <a:moveTo>
                  <a:pt x="0" y="0"/>
                </a:moveTo>
                <a:cubicBezTo>
                  <a:pt x="1956911" y="0"/>
                  <a:pt x="3543300" y="1586389"/>
                  <a:pt x="3543300" y="3543300"/>
                </a:cubicBezTo>
                <a:cubicBezTo>
                  <a:pt x="3543300" y="5500211"/>
                  <a:pt x="1956911" y="7086600"/>
                  <a:pt x="0" y="7086600"/>
                </a:cubicBezTo>
                <a:close/>
              </a:path>
            </a:pathLst>
          </a:cu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4F29992B-6C79-4252-9025-BD0E7F95C135}"/>
              </a:ext>
            </a:extLst>
          </p:cNvPr>
          <p:cNvCxnSpPr>
            <a:cxnSpLocks/>
          </p:cNvCxnSpPr>
          <p:nvPr/>
        </p:nvCxnSpPr>
        <p:spPr>
          <a:xfrm>
            <a:off x="5765800" y="2946400"/>
            <a:ext cx="0" cy="1104900"/>
          </a:xfrm>
          <a:prstGeom prst="line">
            <a:avLst/>
          </a:prstGeom>
          <a:ln w="76200">
            <a:solidFill>
              <a:srgbClr val="204E6C"/>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CAC5F9CB-1D95-4570-B716-307D17E96CB9}"/>
              </a:ext>
            </a:extLst>
          </p:cNvPr>
          <p:cNvSpPr/>
          <p:nvPr/>
        </p:nvSpPr>
        <p:spPr>
          <a:xfrm>
            <a:off x="6080760" y="2895600"/>
            <a:ext cx="4193540" cy="11938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CF92D4B7-0E91-45CA-8A7D-D084E857AE7D}"/>
              </a:ext>
            </a:extLst>
          </p:cNvPr>
          <p:cNvSpPr txBox="1"/>
          <p:nvPr/>
        </p:nvSpPr>
        <p:spPr>
          <a:xfrm>
            <a:off x="6007099" y="3087816"/>
            <a:ext cx="4406901" cy="769441"/>
          </a:xfrm>
          <a:prstGeom prst="rect">
            <a:avLst/>
          </a:prstGeom>
          <a:noFill/>
          <a:ln>
            <a:noFill/>
          </a:ln>
        </p:spPr>
        <p:txBody>
          <a:bodyPr wrap="square" rtlCol="0">
            <a:spAutoFit/>
          </a:bodyPr>
          <a:lstStyle/>
          <a:p>
            <a:pPr algn="ctr"/>
            <a:r>
              <a:rPr lang="zh-CN" altLang="en-US" sz="4400" b="1" spc="600" dirty="0">
                <a:solidFill>
                  <a:srgbClr val="204E6C"/>
                </a:solidFill>
                <a:latin typeface="微软雅黑" panose="020B0503020204020204" pitchFamily="34" charset="-122"/>
                <a:ea typeface="微软雅黑" panose="020B0503020204020204" pitchFamily="34" charset="-122"/>
              </a:rPr>
              <a:t>总结</a:t>
            </a:r>
          </a:p>
        </p:txBody>
      </p:sp>
    </p:spTree>
    <p:extLst>
      <p:ext uri="{BB962C8B-B14F-4D97-AF65-F5344CB8AC3E}">
        <p14:creationId xmlns:p14="http://schemas.microsoft.com/office/powerpoint/2010/main" val="298873434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p>
        </p:txBody>
      </p:sp>
      <p:sp>
        <p:nvSpPr>
          <p:cNvPr id="40" name="学论网-www.xuelun.me">
            <a:extLst>
              <a:ext uri="{FF2B5EF4-FFF2-40B4-BE49-F238E27FC236}">
                <a16:creationId xmlns:a16="http://schemas.microsoft.com/office/drawing/2014/main" id="{2448DBC2-0B32-4EC4-8D9C-F0C54CF2BB87}"/>
              </a:ext>
            </a:extLst>
          </p:cNvPr>
          <p:cNvSpPr txBox="1"/>
          <p:nvPr/>
        </p:nvSpPr>
        <p:spPr>
          <a:xfrm>
            <a:off x="615166" y="857306"/>
            <a:ext cx="11306868" cy="1661993"/>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邱雨晨</a:t>
            </a:r>
            <a:endParaRPr lang="en-US" altLang="zh-CN" sz="2400" b="1" dirty="0">
              <a:solidFill>
                <a:srgbClr val="204E6C"/>
              </a:solidFill>
              <a:latin typeface="微软雅黑" panose="020B0503020204020204" pitchFamily="34" charset="-122"/>
              <a:ea typeface="微软雅黑" panose="020B0503020204020204" pitchFamily="34" charset="-122"/>
            </a:endParaRPr>
          </a:p>
          <a:p>
            <a:r>
              <a:rPr lang="en-US" altLang="zh-CN" dirty="0"/>
              <a:t>(1)</a:t>
            </a:r>
            <a:r>
              <a:rPr lang="zh-CN" altLang="zh-CN" dirty="0"/>
              <a:t>负责电影数据的收集和处理。从相关网站上，获取电影相关的数据，并确保数据的准确性和完整性。</a:t>
            </a:r>
          </a:p>
          <a:p>
            <a:r>
              <a:rPr lang="en-US" altLang="zh-CN" dirty="0"/>
              <a:t>(2)</a:t>
            </a:r>
            <a:r>
              <a:rPr lang="zh-CN" altLang="zh-CN" dirty="0"/>
              <a:t>进行数据清洗和转换。清洗电影数据，处理缺失值、异常值和重复值，以保证数据的质量和可用性。</a:t>
            </a:r>
          </a:p>
          <a:p>
            <a:r>
              <a:rPr lang="en-US" altLang="zh-CN" dirty="0"/>
              <a:t>(3)</a:t>
            </a:r>
            <a:r>
              <a:rPr lang="zh-CN" altLang="zh-CN" dirty="0"/>
              <a:t>数据整合和准备。将不同数据源的电影数据整合到一起，并对其进行必要的处理和格式转换，以便后续的数据分析和可视化。</a:t>
            </a:r>
          </a:p>
        </p:txBody>
      </p:sp>
      <p:sp>
        <p:nvSpPr>
          <p:cNvPr id="41" name="学论网-www.xuelun.me">
            <a:extLst>
              <a:ext uri="{FF2B5EF4-FFF2-40B4-BE49-F238E27FC236}">
                <a16:creationId xmlns:a16="http://schemas.microsoft.com/office/drawing/2014/main" id="{DFCCBA13-5C69-4D84-9582-B5ED9EC4FC73}"/>
              </a:ext>
            </a:extLst>
          </p:cNvPr>
          <p:cNvSpPr txBox="1"/>
          <p:nvPr/>
        </p:nvSpPr>
        <p:spPr>
          <a:xfrm>
            <a:off x="606456" y="2490346"/>
            <a:ext cx="11350412" cy="2215991"/>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梁汉林</a:t>
            </a:r>
          </a:p>
          <a:p>
            <a:r>
              <a:rPr lang="en-US" altLang="zh-CN" dirty="0"/>
              <a:t>(1)</a:t>
            </a:r>
            <a:r>
              <a:rPr lang="zh-CN" altLang="zh-CN" dirty="0"/>
              <a:t>负责数据分析的框架和思路。制定可视化分析的方法和策略，确定关键指标和分析维度，以便深入探索电影数据并发现有意义的信息。</a:t>
            </a:r>
          </a:p>
          <a:p>
            <a:r>
              <a:rPr lang="en-US" altLang="zh-CN" dirty="0"/>
              <a:t>(2)</a:t>
            </a:r>
            <a:r>
              <a:rPr lang="zh-CN" altLang="zh-CN" dirty="0"/>
              <a:t>进行数据探索和分析。使用适当的统计分析方法对电影数据进行探索性分析，发现数据中的趋势、模式和关联性。</a:t>
            </a:r>
          </a:p>
          <a:p>
            <a:r>
              <a:rPr lang="en-US" altLang="zh-CN" dirty="0"/>
              <a:t>(3)</a:t>
            </a:r>
            <a:r>
              <a:rPr lang="zh-CN" altLang="zh-CN" dirty="0"/>
              <a:t>提供可视化分析的案例。将分析结果转化为有意义的见解，并与团队和利益相关者分享，提供对业务决策的指导和支持。</a:t>
            </a:r>
          </a:p>
        </p:txBody>
      </p:sp>
      <p:sp>
        <p:nvSpPr>
          <p:cNvPr id="42" name="学论网-www.xuelun.me">
            <a:extLst>
              <a:ext uri="{FF2B5EF4-FFF2-40B4-BE49-F238E27FC236}">
                <a16:creationId xmlns:a16="http://schemas.microsoft.com/office/drawing/2014/main" id="{EB04CE67-943E-4DD2-A550-1D87F17CC946}"/>
              </a:ext>
            </a:extLst>
          </p:cNvPr>
          <p:cNvSpPr txBox="1"/>
          <p:nvPr/>
        </p:nvSpPr>
        <p:spPr>
          <a:xfrm>
            <a:off x="623874" y="4767818"/>
            <a:ext cx="11158823" cy="1661993"/>
          </a:xfrm>
          <a:prstGeom prst="rect">
            <a:avLst/>
          </a:prstGeom>
          <a:noFill/>
          <a:ln>
            <a:noFill/>
          </a:ln>
        </p:spPr>
        <p:txBody>
          <a:bodyPr wrap="square" lIns="0" tIns="0" rIns="0" bIns="0" rtlCol="0">
            <a:spAutoFit/>
          </a:bodyPr>
          <a:lstStyle/>
          <a:p>
            <a:pPr>
              <a:lnSpc>
                <a:spcPct val="150000"/>
              </a:lnSpc>
            </a:pPr>
            <a:r>
              <a:rPr lang="zh-CN" altLang="en-US" sz="2400" b="1" dirty="0">
                <a:solidFill>
                  <a:srgbClr val="204E6C"/>
                </a:solidFill>
                <a:latin typeface="微软雅黑" panose="020B0503020204020204" pitchFamily="34" charset="-122"/>
                <a:ea typeface="微软雅黑" panose="020B0503020204020204" pitchFamily="34" charset="-122"/>
              </a:rPr>
              <a:t>曾祥辉</a:t>
            </a:r>
            <a:endParaRPr lang="en-US" altLang="zh-CN" sz="2400" b="1" dirty="0">
              <a:solidFill>
                <a:srgbClr val="204E6C"/>
              </a:solidFill>
              <a:latin typeface="微软雅黑" panose="020B0503020204020204" pitchFamily="34" charset="-122"/>
              <a:ea typeface="微软雅黑" panose="020B0503020204020204" pitchFamily="34" charset="-122"/>
            </a:endParaRPr>
          </a:p>
          <a:p>
            <a:r>
              <a:rPr lang="en-US" altLang="zh-CN" dirty="0"/>
              <a:t>(1)</a:t>
            </a:r>
            <a:r>
              <a:rPr lang="zh-CN" altLang="zh-CN" dirty="0"/>
              <a:t>负责图表制作和仪表板的制作。使用</a:t>
            </a:r>
            <a:r>
              <a:rPr lang="en-US" altLang="zh-CN" dirty="0"/>
              <a:t>Tableau</a:t>
            </a:r>
            <a:r>
              <a:rPr lang="zh-CN" altLang="zh-CN" dirty="0"/>
              <a:t>工具创建各种图表和可视化元素，以展示电影数据的洞察和发现。</a:t>
            </a:r>
          </a:p>
          <a:p>
            <a:r>
              <a:rPr lang="en-US" altLang="zh-CN" dirty="0"/>
              <a:t>(2)</a:t>
            </a:r>
            <a:r>
              <a:rPr lang="zh-CN" altLang="zh-CN" dirty="0"/>
              <a:t>设计和布局仪表板。根据项目要求，设计仪表板的结构、导航和交互功能，以提供友好的交互体验。</a:t>
            </a:r>
          </a:p>
          <a:p>
            <a:r>
              <a:rPr lang="en-US" altLang="zh-CN" dirty="0"/>
              <a:t>(3)</a:t>
            </a:r>
            <a:r>
              <a:rPr lang="zh-CN" altLang="zh-CN" dirty="0"/>
              <a:t>优化和调整图表和仪表板。确保图表的美观和可读性，进行必要的调整和优化。</a:t>
            </a:r>
            <a:endParaRPr lang="en-US" altLang="zh-CN" dirty="0"/>
          </a:p>
          <a:p>
            <a:r>
              <a:rPr lang="en-US" altLang="zh-CN" dirty="0"/>
              <a:t>(4)</a:t>
            </a:r>
            <a:r>
              <a:rPr lang="zh-CN" altLang="en-US" dirty="0"/>
              <a:t>完成项目报告、宣讲</a:t>
            </a:r>
            <a:r>
              <a:rPr lang="en-US" altLang="zh-CN" dirty="0"/>
              <a:t>ppt</a:t>
            </a:r>
            <a:r>
              <a:rPr lang="zh-CN" altLang="en-US" dirty="0"/>
              <a:t>和</a:t>
            </a:r>
            <a:r>
              <a:rPr lang="en-US" altLang="zh-CN" dirty="0"/>
              <a:t>readme</a:t>
            </a:r>
            <a:r>
              <a:rPr lang="zh-CN" altLang="en-US" dirty="0"/>
              <a:t>文档的撰写与制作。</a:t>
            </a:r>
            <a:endParaRPr lang="zh-CN" altLang="zh-CN" dirty="0"/>
          </a:p>
        </p:txBody>
      </p:sp>
      <p:sp>
        <p:nvSpPr>
          <p:cNvPr id="43" name="矩形: 圆角 42">
            <a:extLst>
              <a:ext uri="{FF2B5EF4-FFF2-40B4-BE49-F238E27FC236}">
                <a16:creationId xmlns:a16="http://schemas.microsoft.com/office/drawing/2014/main" id="{B72C5ADF-EA06-4F87-A704-24C709B81BAA}"/>
              </a:ext>
            </a:extLst>
          </p:cNvPr>
          <p:cNvSpPr/>
          <p:nvPr/>
        </p:nvSpPr>
        <p:spPr>
          <a:xfrm>
            <a:off x="531223" y="178754"/>
            <a:ext cx="1944303" cy="471638"/>
          </a:xfrm>
          <a:prstGeom prst="roundRect">
            <a:avLst>
              <a:gd name="adj" fmla="val 50000"/>
            </a:avLst>
          </a:pr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2289999C-34FC-407D-940E-CE1F446FD40D}"/>
              </a:ext>
            </a:extLst>
          </p:cNvPr>
          <p:cNvSpPr txBox="1"/>
          <p:nvPr/>
        </p:nvSpPr>
        <p:spPr>
          <a:xfrm>
            <a:off x="703598" y="152977"/>
            <a:ext cx="1640841" cy="523220"/>
          </a:xfrm>
          <a:prstGeom prst="rect">
            <a:avLst/>
          </a:prstGeom>
          <a:noFill/>
        </p:spPr>
        <p:txBody>
          <a:bodyPr wrap="square" rtlCol="0">
            <a:spAutoFit/>
          </a:bodyPr>
          <a:lstStyle/>
          <a:p>
            <a:r>
              <a:rPr lang="zh-CN" altLang="en-US" sz="2800" dirty="0">
                <a:solidFill>
                  <a:schemeClr val="bg1"/>
                </a:solidFill>
              </a:rPr>
              <a:t>小组分工</a:t>
            </a:r>
          </a:p>
        </p:txBody>
      </p:sp>
      <p:cxnSp>
        <p:nvCxnSpPr>
          <p:cNvPr id="45" name="直接连接符 44">
            <a:extLst>
              <a:ext uri="{FF2B5EF4-FFF2-40B4-BE49-F238E27FC236}">
                <a16:creationId xmlns:a16="http://schemas.microsoft.com/office/drawing/2014/main" id="{497FE64C-537F-46D2-88DF-86F88F46587A}"/>
              </a:ext>
            </a:extLst>
          </p:cNvPr>
          <p:cNvCxnSpPr>
            <a:cxnSpLocks/>
          </p:cNvCxnSpPr>
          <p:nvPr/>
        </p:nvCxnSpPr>
        <p:spPr>
          <a:xfrm>
            <a:off x="595206" y="79260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959008"/>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0" y="3967344"/>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数据介绍</a:t>
            </a:r>
          </a:p>
        </p:txBody>
      </p:sp>
      <p:sp>
        <p:nvSpPr>
          <p:cNvPr id="59" name="TextBox 6">
            <a:extLst>
              <a:ext uri="{FF2B5EF4-FFF2-40B4-BE49-F238E27FC236}">
                <a16:creationId xmlns:a16="http://schemas.microsoft.com/office/drawing/2014/main" id="{09DC91D5-1483-48D7-950F-B1F0D0A3712A}"/>
              </a:ext>
            </a:extLst>
          </p:cNvPr>
          <p:cNvSpPr txBox="1"/>
          <p:nvPr/>
        </p:nvSpPr>
        <p:spPr>
          <a:xfrm>
            <a:off x="1854504" y="562868"/>
            <a:ext cx="1916307"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    ——4.</a:t>
            </a:r>
            <a:r>
              <a:rPr lang="zh-CN" altLang="en-US" sz="2000" b="1" dirty="0">
                <a:solidFill>
                  <a:srgbClr val="204E6C"/>
                </a:solidFill>
                <a:latin typeface="+mn-ea"/>
              </a:rPr>
              <a:t>总结</a:t>
            </a:r>
          </a:p>
        </p:txBody>
      </p:sp>
      <p:cxnSp>
        <p:nvCxnSpPr>
          <p:cNvPr id="61" name="直接连接符 60">
            <a:extLst>
              <a:ext uri="{FF2B5EF4-FFF2-40B4-BE49-F238E27FC236}">
                <a16:creationId xmlns:a16="http://schemas.microsoft.com/office/drawing/2014/main" id="{5151396D-9B09-40D9-987C-3DD3E378714D}"/>
              </a:ext>
            </a:extLst>
          </p:cNvPr>
          <p:cNvCxnSpPr>
            <a:cxnSpLocks/>
          </p:cNvCxnSpPr>
          <p:nvPr/>
        </p:nvCxnSpPr>
        <p:spPr>
          <a:xfrm>
            <a:off x="2187691"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界面可视化</a:t>
            </a:r>
            <a:r>
              <a:rPr lang="en-US" altLang="zh-CN" sz="1600" b="1" dirty="0">
                <a:solidFill>
                  <a:schemeClr val="bg1">
                    <a:lumMod val="50000"/>
                  </a:schemeClr>
                </a:solidFill>
                <a:latin typeface="+mn-ea"/>
              </a:rPr>
              <a:t>/</a:t>
            </a:r>
          </a:p>
          <a:p>
            <a:pPr algn="ctr"/>
            <a:r>
              <a:rPr lang="zh-CN" altLang="en-US" sz="1600" b="1" dirty="0">
                <a:solidFill>
                  <a:schemeClr val="bg1">
                    <a:lumMod val="50000"/>
                  </a:schemeClr>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总结</a:t>
            </a:r>
          </a:p>
        </p:txBody>
      </p:sp>
      <p:grpSp>
        <p:nvGrpSpPr>
          <p:cNvPr id="8" name="组合 7">
            <a:extLst>
              <a:ext uri="{FF2B5EF4-FFF2-40B4-BE49-F238E27FC236}">
                <a16:creationId xmlns:a16="http://schemas.microsoft.com/office/drawing/2014/main" id="{EE7AFCF0-00C0-4C48-AE09-C3FDE250654D}"/>
              </a:ext>
            </a:extLst>
          </p:cNvPr>
          <p:cNvGrpSpPr/>
          <p:nvPr/>
        </p:nvGrpSpPr>
        <p:grpSpPr>
          <a:xfrm>
            <a:off x="2116933" y="4674174"/>
            <a:ext cx="8847056" cy="1368056"/>
            <a:chOff x="2221437" y="1896140"/>
            <a:chExt cx="8847056" cy="1368056"/>
          </a:xfrm>
        </p:grpSpPr>
        <p:sp>
          <p:nvSpPr>
            <p:cNvPr id="53" name="矩形 52">
              <a:extLst>
                <a:ext uri="{FF2B5EF4-FFF2-40B4-BE49-F238E27FC236}">
                  <a16:creationId xmlns:a16="http://schemas.microsoft.com/office/drawing/2014/main" id="{6BE8CE0A-7C7E-4596-BD35-2F8C0D049923}"/>
                </a:ext>
              </a:extLst>
            </p:cNvPr>
            <p:cNvSpPr/>
            <p:nvPr/>
          </p:nvSpPr>
          <p:spPr>
            <a:xfrm>
              <a:off x="2221437" y="1896140"/>
              <a:ext cx="8847056" cy="1368056"/>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3482384-2EA4-4C8C-80A8-BD850A1B67E8}"/>
                </a:ext>
              </a:extLst>
            </p:cNvPr>
            <p:cNvSpPr/>
            <p:nvPr/>
          </p:nvSpPr>
          <p:spPr>
            <a:xfrm>
              <a:off x="2281498" y="2002558"/>
              <a:ext cx="8681582" cy="1156855"/>
            </a:xfrm>
            <a:prstGeom prst="rect">
              <a:avLst/>
            </a:prstGeom>
          </p:spPr>
          <p:txBody>
            <a:bodyPr wrap="square">
              <a:spAutoFit/>
            </a:bodyPr>
            <a:lstStyle/>
            <a:p>
              <a:pPr algn="just">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本系统在能够完成可视分析任务的基础上，对视觉编码、视图创新与交互上做了相对细致的设计。但对于电影数据本身，还有众多可以切入的角度，与相关领域知识和数据结合，做更深层次的可视化分析</a:t>
              </a:r>
            </a:p>
          </p:txBody>
        </p:sp>
      </p:grpSp>
      <p:grpSp>
        <p:nvGrpSpPr>
          <p:cNvPr id="7" name="组合 6">
            <a:extLst>
              <a:ext uri="{FF2B5EF4-FFF2-40B4-BE49-F238E27FC236}">
                <a16:creationId xmlns:a16="http://schemas.microsoft.com/office/drawing/2014/main" id="{E79AC2E7-B715-4B67-A34F-C09A907FC264}"/>
              </a:ext>
            </a:extLst>
          </p:cNvPr>
          <p:cNvGrpSpPr/>
          <p:nvPr/>
        </p:nvGrpSpPr>
        <p:grpSpPr>
          <a:xfrm>
            <a:off x="2179521" y="1244354"/>
            <a:ext cx="9638010" cy="3016650"/>
            <a:chOff x="2132231" y="3569543"/>
            <a:chExt cx="9638010" cy="3016650"/>
          </a:xfrm>
        </p:grpSpPr>
        <p:grpSp>
          <p:nvGrpSpPr>
            <p:cNvPr id="58" name="组合 57">
              <a:extLst>
                <a:ext uri="{FF2B5EF4-FFF2-40B4-BE49-F238E27FC236}">
                  <a16:creationId xmlns:a16="http://schemas.microsoft.com/office/drawing/2014/main" id="{D397C090-E71D-43A8-8CC8-022F5E2E99F7}"/>
                </a:ext>
              </a:extLst>
            </p:cNvPr>
            <p:cNvGrpSpPr/>
            <p:nvPr/>
          </p:nvGrpSpPr>
          <p:grpSpPr>
            <a:xfrm>
              <a:off x="2194948" y="3569543"/>
              <a:ext cx="817760" cy="461665"/>
              <a:chOff x="2608835" y="3675868"/>
              <a:chExt cx="817760" cy="461665"/>
            </a:xfrm>
          </p:grpSpPr>
          <p:sp>
            <p:nvSpPr>
              <p:cNvPr id="60" name="椭圆 59">
                <a:extLst>
                  <a:ext uri="{FF2B5EF4-FFF2-40B4-BE49-F238E27FC236}">
                    <a16:creationId xmlns:a16="http://schemas.microsoft.com/office/drawing/2014/main" id="{F9FB17BE-7DB7-4F55-A5DF-943F292F15A6}"/>
                  </a:ext>
                </a:extLst>
              </p:cNvPr>
              <p:cNvSpPr/>
              <p:nvPr/>
            </p:nvSpPr>
            <p:spPr>
              <a:xfrm>
                <a:off x="2643298" y="3871953"/>
                <a:ext cx="87570" cy="87570"/>
              </a:xfrm>
              <a:prstGeom prst="ellipse">
                <a:avLst/>
              </a:prstGeom>
              <a:solidFill>
                <a:srgbClr val="204E6C">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09AB61A3-6C98-40D2-A567-0DE2242F4FF5}"/>
                  </a:ext>
                </a:extLst>
              </p:cNvPr>
              <p:cNvSpPr txBox="1"/>
              <p:nvPr/>
            </p:nvSpPr>
            <p:spPr>
              <a:xfrm>
                <a:off x="2608835" y="3675868"/>
                <a:ext cx="817760" cy="461665"/>
              </a:xfrm>
              <a:prstGeom prst="rect">
                <a:avLst/>
              </a:prstGeom>
              <a:noFill/>
            </p:spPr>
            <p:txBody>
              <a:bodyPr wrap="square" rtlCol="0">
                <a:spAutoFit/>
              </a:bodyPr>
              <a:lstStyle/>
              <a:p>
                <a:pPr algn="ctr"/>
                <a:r>
                  <a:rPr lang="en-US" altLang="zh-CN" sz="2400" b="1" dirty="0">
                    <a:solidFill>
                      <a:srgbClr val="204E6C"/>
                    </a:solidFill>
                    <a:latin typeface="+mn-ea"/>
                  </a:rPr>
                  <a:t>01</a:t>
                </a:r>
                <a:endParaRPr lang="zh-CN" altLang="en-US" sz="2400" b="1" dirty="0">
                  <a:solidFill>
                    <a:srgbClr val="204E6C"/>
                  </a:solidFill>
                  <a:latin typeface="+mn-ea"/>
                </a:endParaRPr>
              </a:p>
            </p:txBody>
          </p:sp>
          <p:sp>
            <p:nvSpPr>
              <p:cNvPr id="63" name="椭圆 62">
                <a:extLst>
                  <a:ext uri="{FF2B5EF4-FFF2-40B4-BE49-F238E27FC236}">
                    <a16:creationId xmlns:a16="http://schemas.microsoft.com/office/drawing/2014/main" id="{94164F58-3F43-44EC-BAB9-E817A2FE1307}"/>
                  </a:ext>
                </a:extLst>
              </p:cNvPr>
              <p:cNvSpPr/>
              <p:nvPr/>
            </p:nvSpPr>
            <p:spPr>
              <a:xfrm>
                <a:off x="3250425" y="3871953"/>
                <a:ext cx="87570" cy="87570"/>
              </a:xfrm>
              <a:prstGeom prst="ellipse">
                <a:avLst/>
              </a:prstGeom>
              <a:solidFill>
                <a:srgbClr val="204E6C">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Text Box 14">
              <a:extLst>
                <a:ext uri="{FF2B5EF4-FFF2-40B4-BE49-F238E27FC236}">
                  <a16:creationId xmlns:a16="http://schemas.microsoft.com/office/drawing/2014/main" id="{95F08AEF-BA4C-4019-AE4D-FC9DA64689EB}"/>
                </a:ext>
              </a:extLst>
            </p:cNvPr>
            <p:cNvSpPr txBox="1">
              <a:spLocks noChangeArrowheads="1"/>
            </p:cNvSpPr>
            <p:nvPr/>
          </p:nvSpPr>
          <p:spPr bwMode="black">
            <a:xfrm>
              <a:off x="2132231" y="3991955"/>
              <a:ext cx="9638010" cy="499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20650" indent="-12065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defRPr/>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探索电影市场</a:t>
              </a:r>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&amp;</a:t>
              </a: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投资回报的状况</a:t>
              </a:r>
            </a:p>
          </p:txBody>
        </p:sp>
        <p:grpSp>
          <p:nvGrpSpPr>
            <p:cNvPr id="65" name="组合 64">
              <a:extLst>
                <a:ext uri="{FF2B5EF4-FFF2-40B4-BE49-F238E27FC236}">
                  <a16:creationId xmlns:a16="http://schemas.microsoft.com/office/drawing/2014/main" id="{E6B7B601-D1D8-46AD-9310-0FBB7AF7CE68}"/>
                </a:ext>
              </a:extLst>
            </p:cNvPr>
            <p:cNvGrpSpPr/>
            <p:nvPr/>
          </p:nvGrpSpPr>
          <p:grpSpPr>
            <a:xfrm>
              <a:off x="2194948" y="4611533"/>
              <a:ext cx="817760" cy="461665"/>
              <a:chOff x="2608835" y="3675868"/>
              <a:chExt cx="817760" cy="461665"/>
            </a:xfrm>
          </p:grpSpPr>
          <p:sp>
            <p:nvSpPr>
              <p:cNvPr id="66" name="椭圆 65">
                <a:extLst>
                  <a:ext uri="{FF2B5EF4-FFF2-40B4-BE49-F238E27FC236}">
                    <a16:creationId xmlns:a16="http://schemas.microsoft.com/office/drawing/2014/main" id="{5022891E-EA14-41E5-95A2-508939A37A54}"/>
                  </a:ext>
                </a:extLst>
              </p:cNvPr>
              <p:cNvSpPr/>
              <p:nvPr/>
            </p:nvSpPr>
            <p:spPr>
              <a:xfrm>
                <a:off x="2643298" y="3871953"/>
                <a:ext cx="87570" cy="87570"/>
              </a:xfrm>
              <a:prstGeom prst="ellipse">
                <a:avLst/>
              </a:prstGeom>
              <a:solidFill>
                <a:srgbClr val="204E6C">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2C6F6F58-6D8B-4A53-953B-E7440F9872EF}"/>
                  </a:ext>
                </a:extLst>
              </p:cNvPr>
              <p:cNvSpPr txBox="1"/>
              <p:nvPr/>
            </p:nvSpPr>
            <p:spPr>
              <a:xfrm>
                <a:off x="2608835" y="3675868"/>
                <a:ext cx="817760" cy="461665"/>
              </a:xfrm>
              <a:prstGeom prst="rect">
                <a:avLst/>
              </a:prstGeom>
              <a:noFill/>
            </p:spPr>
            <p:txBody>
              <a:bodyPr wrap="square" rtlCol="0">
                <a:spAutoFit/>
              </a:bodyPr>
              <a:lstStyle/>
              <a:p>
                <a:pPr algn="ctr"/>
                <a:r>
                  <a:rPr lang="en-US" altLang="zh-CN" sz="2400" b="1">
                    <a:solidFill>
                      <a:srgbClr val="204E6C"/>
                    </a:solidFill>
                    <a:latin typeface="+mn-ea"/>
                  </a:rPr>
                  <a:t>02</a:t>
                </a:r>
                <a:endParaRPr lang="zh-CN" altLang="en-US" sz="2400" b="1">
                  <a:solidFill>
                    <a:srgbClr val="204E6C"/>
                  </a:solidFill>
                  <a:latin typeface="+mn-ea"/>
                </a:endParaRPr>
              </a:p>
            </p:txBody>
          </p:sp>
          <p:sp>
            <p:nvSpPr>
              <p:cNvPr id="68" name="椭圆 67">
                <a:extLst>
                  <a:ext uri="{FF2B5EF4-FFF2-40B4-BE49-F238E27FC236}">
                    <a16:creationId xmlns:a16="http://schemas.microsoft.com/office/drawing/2014/main" id="{278BEBD3-F6FD-4A33-89E6-48018C3FA725}"/>
                  </a:ext>
                </a:extLst>
              </p:cNvPr>
              <p:cNvSpPr/>
              <p:nvPr/>
            </p:nvSpPr>
            <p:spPr>
              <a:xfrm>
                <a:off x="3250425" y="3871953"/>
                <a:ext cx="87570" cy="87570"/>
              </a:xfrm>
              <a:prstGeom prst="ellipse">
                <a:avLst/>
              </a:prstGeom>
              <a:solidFill>
                <a:srgbClr val="204E6C">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 name="Text Box 14">
              <a:extLst>
                <a:ext uri="{FF2B5EF4-FFF2-40B4-BE49-F238E27FC236}">
                  <a16:creationId xmlns:a16="http://schemas.microsoft.com/office/drawing/2014/main" id="{ADB43302-B269-4A0F-A262-53600262A837}"/>
                </a:ext>
              </a:extLst>
            </p:cNvPr>
            <p:cNvSpPr txBox="1">
              <a:spLocks noChangeArrowheads="1"/>
            </p:cNvSpPr>
            <p:nvPr/>
          </p:nvSpPr>
          <p:spPr bwMode="black">
            <a:xfrm>
              <a:off x="2132231" y="5033945"/>
              <a:ext cx="9638010" cy="499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20650" indent="-12065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defRPr/>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探索票房收入最高的电影类型及电影情节</a:t>
              </a:r>
            </a:p>
          </p:txBody>
        </p:sp>
        <p:grpSp>
          <p:nvGrpSpPr>
            <p:cNvPr id="70" name="组合 69">
              <a:extLst>
                <a:ext uri="{FF2B5EF4-FFF2-40B4-BE49-F238E27FC236}">
                  <a16:creationId xmlns:a16="http://schemas.microsoft.com/office/drawing/2014/main" id="{E551D8E1-819D-445F-A187-2569226E129A}"/>
                </a:ext>
              </a:extLst>
            </p:cNvPr>
            <p:cNvGrpSpPr/>
            <p:nvPr/>
          </p:nvGrpSpPr>
          <p:grpSpPr>
            <a:xfrm>
              <a:off x="2194948" y="5664157"/>
              <a:ext cx="817760" cy="461665"/>
              <a:chOff x="2608835" y="3675868"/>
              <a:chExt cx="817760" cy="461665"/>
            </a:xfrm>
          </p:grpSpPr>
          <p:sp>
            <p:nvSpPr>
              <p:cNvPr id="71" name="椭圆 70">
                <a:extLst>
                  <a:ext uri="{FF2B5EF4-FFF2-40B4-BE49-F238E27FC236}">
                    <a16:creationId xmlns:a16="http://schemas.microsoft.com/office/drawing/2014/main" id="{78CFFF58-36C6-4C19-9424-9D2126974941}"/>
                  </a:ext>
                </a:extLst>
              </p:cNvPr>
              <p:cNvSpPr/>
              <p:nvPr/>
            </p:nvSpPr>
            <p:spPr>
              <a:xfrm>
                <a:off x="2643298" y="3871953"/>
                <a:ext cx="87570" cy="87570"/>
              </a:xfrm>
              <a:prstGeom prst="ellipse">
                <a:avLst/>
              </a:prstGeom>
              <a:solidFill>
                <a:srgbClr val="204E6C">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7D4778C2-4982-4F35-874B-4396B5B18636}"/>
                  </a:ext>
                </a:extLst>
              </p:cNvPr>
              <p:cNvSpPr txBox="1"/>
              <p:nvPr/>
            </p:nvSpPr>
            <p:spPr>
              <a:xfrm>
                <a:off x="2608835" y="3675868"/>
                <a:ext cx="817760" cy="461665"/>
              </a:xfrm>
              <a:prstGeom prst="rect">
                <a:avLst/>
              </a:prstGeom>
              <a:noFill/>
            </p:spPr>
            <p:txBody>
              <a:bodyPr wrap="square" rtlCol="0">
                <a:spAutoFit/>
              </a:bodyPr>
              <a:lstStyle/>
              <a:p>
                <a:pPr algn="ctr"/>
                <a:r>
                  <a:rPr lang="en-US" altLang="zh-CN" sz="2400" b="1">
                    <a:solidFill>
                      <a:srgbClr val="204E6C"/>
                    </a:solidFill>
                    <a:latin typeface="+mn-ea"/>
                  </a:rPr>
                  <a:t>03</a:t>
                </a:r>
                <a:endParaRPr lang="zh-CN" altLang="en-US" sz="2400" b="1">
                  <a:solidFill>
                    <a:srgbClr val="204E6C"/>
                  </a:solidFill>
                  <a:latin typeface="+mn-ea"/>
                </a:endParaRPr>
              </a:p>
            </p:txBody>
          </p:sp>
          <p:sp>
            <p:nvSpPr>
              <p:cNvPr id="73" name="椭圆 72">
                <a:extLst>
                  <a:ext uri="{FF2B5EF4-FFF2-40B4-BE49-F238E27FC236}">
                    <a16:creationId xmlns:a16="http://schemas.microsoft.com/office/drawing/2014/main" id="{B60EC7F1-FC21-4068-A557-017362AC531A}"/>
                  </a:ext>
                </a:extLst>
              </p:cNvPr>
              <p:cNvSpPr/>
              <p:nvPr/>
            </p:nvSpPr>
            <p:spPr>
              <a:xfrm>
                <a:off x="3250425" y="3871953"/>
                <a:ext cx="87570" cy="87570"/>
              </a:xfrm>
              <a:prstGeom prst="ellipse">
                <a:avLst/>
              </a:prstGeom>
              <a:solidFill>
                <a:srgbClr val="204E6C">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4" name="Text Box 14">
              <a:extLst>
                <a:ext uri="{FF2B5EF4-FFF2-40B4-BE49-F238E27FC236}">
                  <a16:creationId xmlns:a16="http://schemas.microsoft.com/office/drawing/2014/main" id="{5E955530-5A0D-41C5-B665-525C72FC2985}"/>
                </a:ext>
              </a:extLst>
            </p:cNvPr>
            <p:cNvSpPr txBox="1">
              <a:spLocks noChangeArrowheads="1"/>
            </p:cNvSpPr>
            <p:nvPr/>
          </p:nvSpPr>
          <p:spPr bwMode="black">
            <a:xfrm>
              <a:off x="2132231" y="6086569"/>
              <a:ext cx="9638010" cy="499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20650" indent="-12065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defRPr/>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探索最具票房影响力的导演，演员以及最佳电影拍摄时长</a:t>
              </a:r>
            </a:p>
          </p:txBody>
        </p:sp>
      </p:grpSp>
    </p:spTree>
    <p:extLst>
      <p:ext uri="{BB962C8B-B14F-4D97-AF65-F5344CB8AC3E}">
        <p14:creationId xmlns:p14="http://schemas.microsoft.com/office/powerpoint/2010/main" val="3281912114"/>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p>
        </p:txBody>
      </p:sp>
      <p:sp>
        <p:nvSpPr>
          <p:cNvPr id="31" name="文本框 30">
            <a:extLst>
              <a:ext uri="{FF2B5EF4-FFF2-40B4-BE49-F238E27FC236}">
                <a16:creationId xmlns:a16="http://schemas.microsoft.com/office/drawing/2014/main" id="{4C23F71C-6ACC-4207-B485-876F9F65BD40}"/>
              </a:ext>
            </a:extLst>
          </p:cNvPr>
          <p:cNvSpPr txBox="1"/>
          <p:nvPr/>
        </p:nvSpPr>
        <p:spPr>
          <a:xfrm>
            <a:off x="1305980" y="2789515"/>
            <a:ext cx="9475952" cy="707886"/>
          </a:xfrm>
          <a:prstGeom prst="rect">
            <a:avLst/>
          </a:prstGeom>
          <a:noFill/>
        </p:spPr>
        <p:txBody>
          <a:bodyPr wrap="square" rtlCol="0">
            <a:spAutoFit/>
          </a:bodyPr>
          <a:lstStyle/>
          <a:p>
            <a:pPr algn="ctr"/>
            <a:r>
              <a:rPr lang="zh-CN" altLang="en-US" sz="4000" dirty="0">
                <a:solidFill>
                  <a:srgbClr val="374151"/>
                </a:solidFill>
                <a:latin typeface="Söhne"/>
              </a:rPr>
              <a:t>请看演示视频</a:t>
            </a:r>
            <a:endParaRPr lang="zh-CN" altLang="en-US" sz="4000" b="1" dirty="0">
              <a:solidFill>
                <a:srgbClr val="204E6C"/>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24191420"/>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任意多边形: 形状 19">
            <a:extLst>
              <a:ext uri="{FF2B5EF4-FFF2-40B4-BE49-F238E27FC236}">
                <a16:creationId xmlns:a16="http://schemas.microsoft.com/office/drawing/2014/main" id="{4C8D8C59-568E-41E0-A305-33DFC94EA2E0}"/>
              </a:ext>
            </a:extLst>
          </p:cNvPr>
          <p:cNvSpPr/>
          <p:nvPr/>
        </p:nvSpPr>
        <p:spPr>
          <a:xfrm>
            <a:off x="0" y="0"/>
            <a:ext cx="3543300" cy="6858000"/>
          </a:xfrm>
          <a:custGeom>
            <a:avLst/>
            <a:gdLst>
              <a:gd name="connsiteX0" fmla="*/ 0 w 3543300"/>
              <a:gd name="connsiteY0" fmla="*/ 0 h 7086600"/>
              <a:gd name="connsiteX1" fmla="*/ 3543300 w 3543300"/>
              <a:gd name="connsiteY1" fmla="*/ 3543300 h 7086600"/>
              <a:gd name="connsiteX2" fmla="*/ 0 w 3543300"/>
              <a:gd name="connsiteY2" fmla="*/ 7086600 h 7086600"/>
            </a:gdLst>
            <a:ahLst/>
            <a:cxnLst>
              <a:cxn ang="0">
                <a:pos x="connsiteX0" y="connsiteY0"/>
              </a:cxn>
              <a:cxn ang="0">
                <a:pos x="connsiteX1" y="connsiteY1"/>
              </a:cxn>
              <a:cxn ang="0">
                <a:pos x="connsiteX2" y="connsiteY2"/>
              </a:cxn>
            </a:cxnLst>
            <a:rect l="l" t="t" r="r" b="b"/>
            <a:pathLst>
              <a:path w="3543300" h="7086600">
                <a:moveTo>
                  <a:pt x="0" y="0"/>
                </a:moveTo>
                <a:cubicBezTo>
                  <a:pt x="1956911" y="0"/>
                  <a:pt x="3543300" y="1586389"/>
                  <a:pt x="3543300" y="3543300"/>
                </a:cubicBezTo>
                <a:cubicBezTo>
                  <a:pt x="3543300" y="5500211"/>
                  <a:pt x="1956911" y="7086600"/>
                  <a:pt x="0" y="7086600"/>
                </a:cubicBezTo>
                <a:close/>
              </a:path>
            </a:pathLst>
          </a:cu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p>
        </p:txBody>
      </p:sp>
      <p:grpSp>
        <p:nvGrpSpPr>
          <p:cNvPr id="14" name="组合 13">
            <a:extLst>
              <a:ext uri="{FF2B5EF4-FFF2-40B4-BE49-F238E27FC236}">
                <a16:creationId xmlns:a16="http://schemas.microsoft.com/office/drawing/2014/main" id="{992DB9BE-99DB-4686-9F86-1EDBF06B755F}"/>
              </a:ext>
            </a:extLst>
          </p:cNvPr>
          <p:cNvGrpSpPr/>
          <p:nvPr/>
        </p:nvGrpSpPr>
        <p:grpSpPr>
          <a:xfrm>
            <a:off x="5448265" y="4175017"/>
            <a:ext cx="5428933" cy="2020509"/>
            <a:chOff x="6006921" y="3512544"/>
            <a:chExt cx="5428933" cy="2020509"/>
          </a:xfrm>
        </p:grpSpPr>
        <p:grpSp>
          <p:nvGrpSpPr>
            <p:cNvPr id="9" name="组合 8">
              <a:extLst>
                <a:ext uri="{FF2B5EF4-FFF2-40B4-BE49-F238E27FC236}">
                  <a16:creationId xmlns:a16="http://schemas.microsoft.com/office/drawing/2014/main" id="{7C3F0D80-923D-4269-A516-B566CCABD3A2}"/>
                </a:ext>
              </a:extLst>
            </p:cNvPr>
            <p:cNvGrpSpPr/>
            <p:nvPr/>
          </p:nvGrpSpPr>
          <p:grpSpPr>
            <a:xfrm>
              <a:off x="6006921" y="3539153"/>
              <a:ext cx="2003356" cy="1993900"/>
              <a:chOff x="7962113" y="1066800"/>
              <a:chExt cx="2003356" cy="1993900"/>
            </a:xfrm>
          </p:grpSpPr>
          <p:sp>
            <p:nvSpPr>
              <p:cNvPr id="27" name="矩形 26">
                <a:extLst>
                  <a:ext uri="{FF2B5EF4-FFF2-40B4-BE49-F238E27FC236}">
                    <a16:creationId xmlns:a16="http://schemas.microsoft.com/office/drawing/2014/main" id="{36493738-8C8B-4660-9120-1FF0A8F3B7F8}"/>
                  </a:ext>
                </a:extLst>
              </p:cNvPr>
              <p:cNvSpPr/>
              <p:nvPr/>
            </p:nvSpPr>
            <p:spPr>
              <a:xfrm>
                <a:off x="7962113" y="1066800"/>
                <a:ext cx="1866900" cy="19939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7D822B7F-D5D1-44C3-90DC-84C394909806}"/>
                  </a:ext>
                </a:extLst>
              </p:cNvPr>
              <p:cNvGrpSpPr/>
              <p:nvPr/>
            </p:nvGrpSpPr>
            <p:grpSpPr>
              <a:xfrm>
                <a:off x="7962113" y="1356977"/>
                <a:ext cx="2003356" cy="1376035"/>
                <a:chOff x="7962113" y="1356977"/>
                <a:chExt cx="2003356" cy="1376035"/>
              </a:xfrm>
            </p:grpSpPr>
            <p:sp>
              <p:nvSpPr>
                <p:cNvPr id="28" name="圆角矩形 4">
                  <a:extLst>
                    <a:ext uri="{FF2B5EF4-FFF2-40B4-BE49-F238E27FC236}">
                      <a16:creationId xmlns:a16="http://schemas.microsoft.com/office/drawing/2014/main" id="{CFA0903A-F74D-4DF9-814A-DCC69883A89D}"/>
                    </a:ext>
                  </a:extLst>
                </p:cNvPr>
                <p:cNvSpPr/>
                <p:nvPr/>
              </p:nvSpPr>
              <p:spPr>
                <a:xfrm>
                  <a:off x="8439985" y="1356977"/>
                  <a:ext cx="911156" cy="57714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rgbClr val="204E6C"/>
                      </a:solidFill>
                    </a:rPr>
                    <a:t>03</a:t>
                  </a:r>
                  <a:endParaRPr lang="zh-CN" altLang="en-US" sz="3200" b="1" dirty="0">
                    <a:solidFill>
                      <a:srgbClr val="204E6C"/>
                    </a:solidFill>
                  </a:endParaRPr>
                </a:p>
              </p:txBody>
            </p:sp>
            <p:sp>
              <p:nvSpPr>
                <p:cNvPr id="29" name="圆角矩形 58">
                  <a:extLst>
                    <a:ext uri="{FF2B5EF4-FFF2-40B4-BE49-F238E27FC236}">
                      <a16:creationId xmlns:a16="http://schemas.microsoft.com/office/drawing/2014/main" id="{9DA39197-BE17-4002-9272-15CA75F26E12}"/>
                    </a:ext>
                  </a:extLst>
                </p:cNvPr>
                <p:cNvSpPr/>
                <p:nvPr/>
              </p:nvSpPr>
              <p:spPr>
                <a:xfrm>
                  <a:off x="7962113" y="2155868"/>
                  <a:ext cx="2003356" cy="57714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rgbClr val="204E6C"/>
                      </a:solidFill>
                    </a:rPr>
                    <a:t>界面可视化</a:t>
                  </a:r>
                  <a:r>
                    <a:rPr lang="en-US" altLang="zh-CN" sz="2000" b="1" dirty="0">
                      <a:solidFill>
                        <a:srgbClr val="204E6C"/>
                      </a:solidFill>
                    </a:rPr>
                    <a:t>/</a:t>
                  </a:r>
                </a:p>
                <a:p>
                  <a:pPr algn="ctr"/>
                  <a:r>
                    <a:rPr lang="zh-CN" altLang="en-US" sz="2000" b="1" dirty="0">
                      <a:solidFill>
                        <a:srgbClr val="204E6C"/>
                      </a:solidFill>
                    </a:rPr>
                    <a:t>交互</a:t>
                  </a:r>
                </a:p>
              </p:txBody>
            </p:sp>
            <p:cxnSp>
              <p:nvCxnSpPr>
                <p:cNvPr id="30" name="直接连接符 29">
                  <a:extLst>
                    <a:ext uri="{FF2B5EF4-FFF2-40B4-BE49-F238E27FC236}">
                      <a16:creationId xmlns:a16="http://schemas.microsoft.com/office/drawing/2014/main" id="{A9B58BBA-C3F3-4FFC-AF1F-6A2FAEEAE2FB}"/>
                    </a:ext>
                  </a:extLst>
                </p:cNvPr>
                <p:cNvCxnSpPr/>
                <p:nvPr/>
              </p:nvCxnSpPr>
              <p:spPr>
                <a:xfrm>
                  <a:off x="8609813" y="2044700"/>
                  <a:ext cx="571500" cy="0"/>
                </a:xfrm>
                <a:prstGeom prst="line">
                  <a:avLst/>
                </a:prstGeom>
                <a:ln>
                  <a:solidFill>
                    <a:srgbClr val="204E6C"/>
                  </a:solidFill>
                </a:ln>
              </p:spPr>
              <p:style>
                <a:lnRef idx="1">
                  <a:schemeClr val="accent1"/>
                </a:lnRef>
                <a:fillRef idx="0">
                  <a:schemeClr val="accent1"/>
                </a:fillRef>
                <a:effectRef idx="0">
                  <a:schemeClr val="accent1"/>
                </a:effectRef>
                <a:fontRef idx="minor">
                  <a:schemeClr val="tx1"/>
                </a:fontRef>
              </p:style>
            </p:cxnSp>
          </p:grpSp>
        </p:grpSp>
        <p:grpSp>
          <p:nvGrpSpPr>
            <p:cNvPr id="12" name="组合 11">
              <a:extLst>
                <a:ext uri="{FF2B5EF4-FFF2-40B4-BE49-F238E27FC236}">
                  <a16:creationId xmlns:a16="http://schemas.microsoft.com/office/drawing/2014/main" id="{44B44FAC-3325-4EEF-8CDB-2FA0CC4B177F}"/>
                </a:ext>
              </a:extLst>
            </p:cNvPr>
            <p:cNvGrpSpPr/>
            <p:nvPr/>
          </p:nvGrpSpPr>
          <p:grpSpPr>
            <a:xfrm>
              <a:off x="9432498" y="3512544"/>
              <a:ext cx="2003356" cy="1993900"/>
              <a:chOff x="9053742" y="3543300"/>
              <a:chExt cx="2003356" cy="1993900"/>
            </a:xfrm>
          </p:grpSpPr>
          <p:sp>
            <p:nvSpPr>
              <p:cNvPr id="42" name="矩形 41">
                <a:extLst>
                  <a:ext uri="{FF2B5EF4-FFF2-40B4-BE49-F238E27FC236}">
                    <a16:creationId xmlns:a16="http://schemas.microsoft.com/office/drawing/2014/main" id="{94FF6E5E-2FD7-44D1-99C5-F44B8B448768}"/>
                  </a:ext>
                </a:extLst>
              </p:cNvPr>
              <p:cNvSpPr/>
              <p:nvPr/>
            </p:nvSpPr>
            <p:spPr>
              <a:xfrm>
                <a:off x="9101172" y="3543300"/>
                <a:ext cx="1866900" cy="19939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a:extLst>
                  <a:ext uri="{FF2B5EF4-FFF2-40B4-BE49-F238E27FC236}">
                    <a16:creationId xmlns:a16="http://schemas.microsoft.com/office/drawing/2014/main" id="{733C9A64-9175-41F9-8180-85BD2510F68C}"/>
                  </a:ext>
                </a:extLst>
              </p:cNvPr>
              <p:cNvGrpSpPr/>
              <p:nvPr/>
            </p:nvGrpSpPr>
            <p:grpSpPr>
              <a:xfrm>
                <a:off x="9053742" y="3833477"/>
                <a:ext cx="2003356" cy="1279013"/>
                <a:chOff x="9053742" y="3833477"/>
                <a:chExt cx="2003356" cy="1279013"/>
              </a:xfrm>
            </p:grpSpPr>
            <p:sp>
              <p:nvSpPr>
                <p:cNvPr id="43" name="圆角矩形 4">
                  <a:extLst>
                    <a:ext uri="{FF2B5EF4-FFF2-40B4-BE49-F238E27FC236}">
                      <a16:creationId xmlns:a16="http://schemas.microsoft.com/office/drawing/2014/main" id="{DF691C29-03CB-407A-AAAC-D087B5ADB9E6}"/>
                    </a:ext>
                  </a:extLst>
                </p:cNvPr>
                <p:cNvSpPr/>
                <p:nvPr/>
              </p:nvSpPr>
              <p:spPr>
                <a:xfrm>
                  <a:off x="9579044" y="3833477"/>
                  <a:ext cx="911156" cy="57714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rgbClr val="204E6C"/>
                      </a:solidFill>
                    </a:rPr>
                    <a:t>04</a:t>
                  </a:r>
                  <a:endParaRPr lang="zh-CN" altLang="en-US" sz="3200" b="1" dirty="0">
                    <a:solidFill>
                      <a:srgbClr val="204E6C"/>
                    </a:solidFill>
                  </a:endParaRPr>
                </a:p>
              </p:txBody>
            </p:sp>
            <p:sp>
              <p:nvSpPr>
                <p:cNvPr id="44" name="圆角矩形 58">
                  <a:extLst>
                    <a:ext uri="{FF2B5EF4-FFF2-40B4-BE49-F238E27FC236}">
                      <a16:creationId xmlns:a16="http://schemas.microsoft.com/office/drawing/2014/main" id="{C7327F76-CB2F-4A84-937A-3604B4C78685}"/>
                    </a:ext>
                  </a:extLst>
                </p:cNvPr>
                <p:cNvSpPr/>
                <p:nvPr/>
              </p:nvSpPr>
              <p:spPr>
                <a:xfrm>
                  <a:off x="9053742" y="4535346"/>
                  <a:ext cx="2003356" cy="57714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rgbClr val="204E6C"/>
                      </a:solidFill>
                    </a:rPr>
                    <a:t>总结</a:t>
                  </a:r>
                </a:p>
              </p:txBody>
            </p:sp>
            <p:cxnSp>
              <p:nvCxnSpPr>
                <p:cNvPr id="45" name="直接连接符 44">
                  <a:extLst>
                    <a:ext uri="{FF2B5EF4-FFF2-40B4-BE49-F238E27FC236}">
                      <a16:creationId xmlns:a16="http://schemas.microsoft.com/office/drawing/2014/main" id="{7015EDF5-1CDE-426F-9760-73D42D69F1FA}"/>
                    </a:ext>
                  </a:extLst>
                </p:cNvPr>
                <p:cNvCxnSpPr/>
                <p:nvPr/>
              </p:nvCxnSpPr>
              <p:spPr>
                <a:xfrm>
                  <a:off x="9748872" y="4521200"/>
                  <a:ext cx="571500" cy="0"/>
                </a:xfrm>
                <a:prstGeom prst="line">
                  <a:avLst/>
                </a:prstGeom>
                <a:ln>
                  <a:solidFill>
                    <a:srgbClr val="204E6C"/>
                  </a:solidFill>
                </a:ln>
              </p:spPr>
              <p:style>
                <a:lnRef idx="1">
                  <a:schemeClr val="accent1"/>
                </a:lnRef>
                <a:fillRef idx="0">
                  <a:schemeClr val="accent1"/>
                </a:fillRef>
                <a:effectRef idx="0">
                  <a:schemeClr val="accent1"/>
                </a:effectRef>
                <a:fontRef idx="minor">
                  <a:schemeClr val="tx1"/>
                </a:fontRef>
              </p:style>
            </p:cxnSp>
          </p:grpSp>
        </p:grpSp>
      </p:grpSp>
      <p:grpSp>
        <p:nvGrpSpPr>
          <p:cNvPr id="36" name="组合 35">
            <a:extLst>
              <a:ext uri="{FF2B5EF4-FFF2-40B4-BE49-F238E27FC236}">
                <a16:creationId xmlns:a16="http://schemas.microsoft.com/office/drawing/2014/main" id="{43A78433-0FF9-4ACF-B684-18EE18168FF7}"/>
              </a:ext>
            </a:extLst>
          </p:cNvPr>
          <p:cNvGrpSpPr/>
          <p:nvPr/>
        </p:nvGrpSpPr>
        <p:grpSpPr>
          <a:xfrm>
            <a:off x="5401612" y="959066"/>
            <a:ext cx="5484916" cy="2020509"/>
            <a:chOff x="5960268" y="3512544"/>
            <a:chExt cx="5484916" cy="2020509"/>
          </a:xfrm>
        </p:grpSpPr>
        <p:grpSp>
          <p:nvGrpSpPr>
            <p:cNvPr id="41" name="组合 40">
              <a:extLst>
                <a:ext uri="{FF2B5EF4-FFF2-40B4-BE49-F238E27FC236}">
                  <a16:creationId xmlns:a16="http://schemas.microsoft.com/office/drawing/2014/main" id="{3DF12DB1-3446-4002-AD33-560722EBA59D}"/>
                </a:ext>
              </a:extLst>
            </p:cNvPr>
            <p:cNvGrpSpPr/>
            <p:nvPr/>
          </p:nvGrpSpPr>
          <p:grpSpPr>
            <a:xfrm>
              <a:off x="5960268" y="3539153"/>
              <a:ext cx="2003356" cy="1993900"/>
              <a:chOff x="7915460" y="1066800"/>
              <a:chExt cx="2003356" cy="1993900"/>
            </a:xfrm>
          </p:grpSpPr>
          <p:sp>
            <p:nvSpPr>
              <p:cNvPr id="52" name="矩形 51">
                <a:extLst>
                  <a:ext uri="{FF2B5EF4-FFF2-40B4-BE49-F238E27FC236}">
                    <a16:creationId xmlns:a16="http://schemas.microsoft.com/office/drawing/2014/main" id="{C8DAF1A1-0D43-46FB-B1A1-7A4144C09B28}"/>
                  </a:ext>
                </a:extLst>
              </p:cNvPr>
              <p:cNvSpPr/>
              <p:nvPr/>
            </p:nvSpPr>
            <p:spPr>
              <a:xfrm>
                <a:off x="7962113" y="1066800"/>
                <a:ext cx="1866900" cy="19939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a:extLst>
                  <a:ext uri="{FF2B5EF4-FFF2-40B4-BE49-F238E27FC236}">
                    <a16:creationId xmlns:a16="http://schemas.microsoft.com/office/drawing/2014/main" id="{798687FF-3B11-458E-A2B2-5567CD7404A7}"/>
                  </a:ext>
                </a:extLst>
              </p:cNvPr>
              <p:cNvGrpSpPr/>
              <p:nvPr/>
            </p:nvGrpSpPr>
            <p:grpSpPr>
              <a:xfrm>
                <a:off x="7915460" y="1356977"/>
                <a:ext cx="2003356" cy="1264068"/>
                <a:chOff x="7915460" y="1356977"/>
                <a:chExt cx="2003356" cy="1264068"/>
              </a:xfrm>
            </p:grpSpPr>
            <p:sp>
              <p:nvSpPr>
                <p:cNvPr id="54" name="圆角矩形 4">
                  <a:extLst>
                    <a:ext uri="{FF2B5EF4-FFF2-40B4-BE49-F238E27FC236}">
                      <a16:creationId xmlns:a16="http://schemas.microsoft.com/office/drawing/2014/main" id="{A6BD355B-4E3F-476F-A95D-B8B452CD0FE9}"/>
                    </a:ext>
                  </a:extLst>
                </p:cNvPr>
                <p:cNvSpPr/>
                <p:nvPr/>
              </p:nvSpPr>
              <p:spPr>
                <a:xfrm>
                  <a:off x="8439985" y="1356977"/>
                  <a:ext cx="911156" cy="57714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rgbClr val="204E6C"/>
                      </a:solidFill>
                    </a:rPr>
                    <a:t>01</a:t>
                  </a:r>
                  <a:endParaRPr lang="zh-CN" altLang="en-US" sz="3200" b="1" dirty="0">
                    <a:solidFill>
                      <a:srgbClr val="204E6C"/>
                    </a:solidFill>
                  </a:endParaRPr>
                </a:p>
              </p:txBody>
            </p:sp>
            <p:sp>
              <p:nvSpPr>
                <p:cNvPr id="55" name="圆角矩形 58">
                  <a:extLst>
                    <a:ext uri="{FF2B5EF4-FFF2-40B4-BE49-F238E27FC236}">
                      <a16:creationId xmlns:a16="http://schemas.microsoft.com/office/drawing/2014/main" id="{C33536CA-180F-4716-B76E-D0DF25E2B70D}"/>
                    </a:ext>
                  </a:extLst>
                </p:cNvPr>
                <p:cNvSpPr/>
                <p:nvPr/>
              </p:nvSpPr>
              <p:spPr>
                <a:xfrm>
                  <a:off x="7915460" y="2043901"/>
                  <a:ext cx="2003356" cy="57714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rgbClr val="204E6C"/>
                      </a:solidFill>
                    </a:rPr>
                    <a:t>数据介绍</a:t>
                  </a:r>
                </a:p>
              </p:txBody>
            </p:sp>
            <p:cxnSp>
              <p:nvCxnSpPr>
                <p:cNvPr id="56" name="直接连接符 55">
                  <a:extLst>
                    <a:ext uri="{FF2B5EF4-FFF2-40B4-BE49-F238E27FC236}">
                      <a16:creationId xmlns:a16="http://schemas.microsoft.com/office/drawing/2014/main" id="{B6D8BFD2-347B-429F-A16A-C98A05A0E8AA}"/>
                    </a:ext>
                  </a:extLst>
                </p:cNvPr>
                <p:cNvCxnSpPr/>
                <p:nvPr/>
              </p:nvCxnSpPr>
              <p:spPr>
                <a:xfrm>
                  <a:off x="8609813" y="2044700"/>
                  <a:ext cx="571500" cy="0"/>
                </a:xfrm>
                <a:prstGeom prst="line">
                  <a:avLst/>
                </a:prstGeom>
                <a:ln>
                  <a:solidFill>
                    <a:srgbClr val="204E6C"/>
                  </a:solidFill>
                </a:ln>
              </p:spPr>
              <p:style>
                <a:lnRef idx="1">
                  <a:schemeClr val="accent1"/>
                </a:lnRef>
                <a:fillRef idx="0">
                  <a:schemeClr val="accent1"/>
                </a:fillRef>
                <a:effectRef idx="0">
                  <a:schemeClr val="accent1"/>
                </a:effectRef>
                <a:fontRef idx="minor">
                  <a:schemeClr val="tx1"/>
                </a:fontRef>
              </p:style>
            </p:cxnSp>
          </p:grpSp>
        </p:grpSp>
        <p:grpSp>
          <p:nvGrpSpPr>
            <p:cNvPr id="46" name="组合 45">
              <a:extLst>
                <a:ext uri="{FF2B5EF4-FFF2-40B4-BE49-F238E27FC236}">
                  <a16:creationId xmlns:a16="http://schemas.microsoft.com/office/drawing/2014/main" id="{51ED8EC1-4C14-4C5F-BB5A-B6A4BE36863D}"/>
                </a:ext>
              </a:extLst>
            </p:cNvPr>
            <p:cNvGrpSpPr/>
            <p:nvPr/>
          </p:nvGrpSpPr>
          <p:grpSpPr>
            <a:xfrm>
              <a:off x="9441828" y="3512544"/>
              <a:ext cx="2003356" cy="1993900"/>
              <a:chOff x="9063072" y="3543300"/>
              <a:chExt cx="2003356" cy="1993900"/>
            </a:xfrm>
          </p:grpSpPr>
          <p:sp>
            <p:nvSpPr>
              <p:cNvPr id="47" name="矩形 46">
                <a:extLst>
                  <a:ext uri="{FF2B5EF4-FFF2-40B4-BE49-F238E27FC236}">
                    <a16:creationId xmlns:a16="http://schemas.microsoft.com/office/drawing/2014/main" id="{A228073C-EDBB-4831-822F-1C357A126D64}"/>
                  </a:ext>
                </a:extLst>
              </p:cNvPr>
              <p:cNvSpPr/>
              <p:nvPr/>
            </p:nvSpPr>
            <p:spPr>
              <a:xfrm>
                <a:off x="9101172" y="3543300"/>
                <a:ext cx="1866900" cy="19939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a:extLst>
                  <a:ext uri="{FF2B5EF4-FFF2-40B4-BE49-F238E27FC236}">
                    <a16:creationId xmlns:a16="http://schemas.microsoft.com/office/drawing/2014/main" id="{B5A3C02D-1395-4D1B-A847-4254BBA46CAB}"/>
                  </a:ext>
                </a:extLst>
              </p:cNvPr>
              <p:cNvGrpSpPr/>
              <p:nvPr/>
            </p:nvGrpSpPr>
            <p:grpSpPr>
              <a:xfrm>
                <a:off x="9063072" y="3833477"/>
                <a:ext cx="2003356" cy="1223030"/>
                <a:chOff x="9063072" y="3833477"/>
                <a:chExt cx="2003356" cy="1223030"/>
              </a:xfrm>
            </p:grpSpPr>
            <p:sp>
              <p:nvSpPr>
                <p:cNvPr id="49" name="圆角矩形 4">
                  <a:extLst>
                    <a:ext uri="{FF2B5EF4-FFF2-40B4-BE49-F238E27FC236}">
                      <a16:creationId xmlns:a16="http://schemas.microsoft.com/office/drawing/2014/main" id="{891BF977-05EF-474F-9380-094C7A561C41}"/>
                    </a:ext>
                  </a:extLst>
                </p:cNvPr>
                <p:cNvSpPr/>
                <p:nvPr/>
              </p:nvSpPr>
              <p:spPr>
                <a:xfrm>
                  <a:off x="9579044" y="3833477"/>
                  <a:ext cx="911156" cy="57714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rgbClr val="204E6C"/>
                      </a:solidFill>
                    </a:rPr>
                    <a:t>02</a:t>
                  </a:r>
                  <a:endParaRPr lang="zh-CN" altLang="en-US" sz="3200" b="1" dirty="0">
                    <a:solidFill>
                      <a:srgbClr val="204E6C"/>
                    </a:solidFill>
                  </a:endParaRPr>
                </a:p>
              </p:txBody>
            </p:sp>
            <p:sp>
              <p:nvSpPr>
                <p:cNvPr id="50" name="圆角矩形 58">
                  <a:extLst>
                    <a:ext uri="{FF2B5EF4-FFF2-40B4-BE49-F238E27FC236}">
                      <a16:creationId xmlns:a16="http://schemas.microsoft.com/office/drawing/2014/main" id="{3D4D463E-CF18-4026-9C8C-CFAF3D0B1077}"/>
                    </a:ext>
                  </a:extLst>
                </p:cNvPr>
                <p:cNvSpPr/>
                <p:nvPr/>
              </p:nvSpPr>
              <p:spPr>
                <a:xfrm>
                  <a:off x="9063072" y="4479363"/>
                  <a:ext cx="2003356" cy="57714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000" b="1" dirty="0">
                    <a:solidFill>
                      <a:srgbClr val="204E6C"/>
                    </a:solidFill>
                  </a:endParaRPr>
                </a:p>
                <a:p>
                  <a:pPr algn="ctr"/>
                  <a:r>
                    <a:rPr lang="zh-CN" altLang="en-US" sz="2000" b="1" dirty="0">
                      <a:solidFill>
                        <a:srgbClr val="204E6C"/>
                      </a:solidFill>
                    </a:rPr>
                    <a:t>分析任务</a:t>
                  </a:r>
                  <a:endParaRPr lang="en-US" altLang="zh-CN" sz="2000" b="1" dirty="0">
                    <a:solidFill>
                      <a:srgbClr val="204E6C"/>
                    </a:solidFill>
                  </a:endParaRPr>
                </a:p>
                <a:p>
                  <a:pPr algn="ctr"/>
                  <a:r>
                    <a:rPr lang="en-US" altLang="zh-CN" sz="2000" b="1" dirty="0">
                      <a:solidFill>
                        <a:srgbClr val="204E6C"/>
                      </a:solidFill>
                    </a:rPr>
                    <a:t>/</a:t>
                  </a:r>
                  <a:r>
                    <a:rPr lang="zh-CN" altLang="en-US" sz="2000" b="1" dirty="0">
                      <a:solidFill>
                        <a:srgbClr val="204E6C"/>
                      </a:solidFill>
                    </a:rPr>
                    <a:t>问题</a:t>
                  </a:r>
                </a:p>
              </p:txBody>
            </p:sp>
            <p:cxnSp>
              <p:nvCxnSpPr>
                <p:cNvPr id="51" name="直接连接符 50">
                  <a:extLst>
                    <a:ext uri="{FF2B5EF4-FFF2-40B4-BE49-F238E27FC236}">
                      <a16:creationId xmlns:a16="http://schemas.microsoft.com/office/drawing/2014/main" id="{792E1BF6-1BB2-4BA0-9C42-25D795D79EFB}"/>
                    </a:ext>
                  </a:extLst>
                </p:cNvPr>
                <p:cNvCxnSpPr/>
                <p:nvPr/>
              </p:nvCxnSpPr>
              <p:spPr>
                <a:xfrm>
                  <a:off x="9748872" y="4521200"/>
                  <a:ext cx="571500" cy="0"/>
                </a:xfrm>
                <a:prstGeom prst="line">
                  <a:avLst/>
                </a:prstGeom>
                <a:ln>
                  <a:solidFill>
                    <a:srgbClr val="204E6C"/>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3085226891"/>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a:extLst>
              <a:ext uri="{FF2B5EF4-FFF2-40B4-BE49-F238E27FC236}">
                <a16:creationId xmlns:a16="http://schemas.microsoft.com/office/drawing/2014/main" id="{4EB8FB4F-F7A4-4A1C-91FA-97580116FEA1}"/>
              </a:ext>
            </a:extLst>
          </p:cNvPr>
          <p:cNvSpPr/>
          <p:nvPr/>
        </p:nvSpPr>
        <p:spPr>
          <a:xfrm>
            <a:off x="0" y="0"/>
            <a:ext cx="3543300" cy="6858000"/>
          </a:xfrm>
          <a:custGeom>
            <a:avLst/>
            <a:gdLst>
              <a:gd name="connsiteX0" fmla="*/ 0 w 3543300"/>
              <a:gd name="connsiteY0" fmla="*/ 0 h 7086600"/>
              <a:gd name="connsiteX1" fmla="*/ 3543300 w 3543300"/>
              <a:gd name="connsiteY1" fmla="*/ 3543300 h 7086600"/>
              <a:gd name="connsiteX2" fmla="*/ 0 w 3543300"/>
              <a:gd name="connsiteY2" fmla="*/ 7086600 h 7086600"/>
            </a:gdLst>
            <a:ahLst/>
            <a:cxnLst>
              <a:cxn ang="0">
                <a:pos x="connsiteX0" y="connsiteY0"/>
              </a:cxn>
              <a:cxn ang="0">
                <a:pos x="connsiteX1" y="connsiteY1"/>
              </a:cxn>
              <a:cxn ang="0">
                <a:pos x="connsiteX2" y="connsiteY2"/>
              </a:cxn>
            </a:cxnLst>
            <a:rect l="l" t="t" r="r" b="b"/>
            <a:pathLst>
              <a:path w="3543300" h="7086600">
                <a:moveTo>
                  <a:pt x="0" y="0"/>
                </a:moveTo>
                <a:cubicBezTo>
                  <a:pt x="1956911" y="0"/>
                  <a:pt x="3543300" y="1586389"/>
                  <a:pt x="3543300" y="3543300"/>
                </a:cubicBezTo>
                <a:cubicBezTo>
                  <a:pt x="3543300" y="5500211"/>
                  <a:pt x="1956911" y="7086600"/>
                  <a:pt x="0" y="7086600"/>
                </a:cubicBezTo>
                <a:close/>
              </a:path>
            </a:pathLst>
          </a:cu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79">
            <a:extLst>
              <a:ext uri="{FF2B5EF4-FFF2-40B4-BE49-F238E27FC236}">
                <a16:creationId xmlns:a16="http://schemas.microsoft.com/office/drawing/2014/main" id="{239FDFE7-932B-403C-9C62-80F02CB08819}"/>
              </a:ext>
            </a:extLst>
          </p:cNvPr>
          <p:cNvSpPr txBox="1"/>
          <p:nvPr/>
        </p:nvSpPr>
        <p:spPr>
          <a:xfrm>
            <a:off x="218333" y="2766073"/>
            <a:ext cx="2994767" cy="1918217"/>
          </a:xfrm>
          <a:prstGeom prst="rect">
            <a:avLst/>
          </a:prstGeom>
          <a:noFill/>
        </p:spPr>
        <p:txBody>
          <a:bodyPr wrap="square" rtlCol="0">
            <a:spAutoFit/>
          </a:bodyPr>
          <a:lstStyle/>
          <a:p>
            <a:pPr algn="ctr"/>
            <a:r>
              <a:rPr lang="en-US" altLang="zh-CN" sz="6000" b="1">
                <a:solidFill>
                  <a:schemeClr val="bg1"/>
                </a:solidFill>
                <a:latin typeface="Arial" panose="020B0604020202020204" pitchFamily="34" charset="0"/>
                <a:ea typeface="微软雅黑" panose="020B0503020204020204" pitchFamily="34" charset="-122"/>
                <a:cs typeface="Arial" panose="020B0604020202020204" pitchFamily="34" charset="0"/>
              </a:rPr>
              <a:t>Part 01</a:t>
            </a:r>
          </a:p>
          <a:p>
            <a:pPr algn="ctr"/>
            <a:r>
              <a:rPr lang="zh-CN" altLang="en-US" sz="5865" b="1">
                <a:solidFill>
                  <a:schemeClr val="bg1"/>
                </a:solidFill>
                <a:latin typeface="微软雅黑" panose="020B0503020204020204" pitchFamily="34" charset="-122"/>
                <a:ea typeface="微软雅黑" panose="020B0503020204020204" pitchFamily="34" charset="-122"/>
              </a:rPr>
              <a:t> </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
        <p:nvSpPr>
          <p:cNvPr id="5" name="任意多边形: 形状 4">
            <a:extLst>
              <a:ext uri="{FF2B5EF4-FFF2-40B4-BE49-F238E27FC236}">
                <a16:creationId xmlns:a16="http://schemas.microsoft.com/office/drawing/2014/main" id="{E73D67E4-BF99-4BFA-9C8C-047A0265993C}"/>
              </a:ext>
            </a:extLst>
          </p:cNvPr>
          <p:cNvSpPr/>
          <p:nvPr/>
        </p:nvSpPr>
        <p:spPr>
          <a:xfrm flipH="1">
            <a:off x="11338984" y="2603500"/>
            <a:ext cx="853016" cy="1651000"/>
          </a:xfrm>
          <a:custGeom>
            <a:avLst/>
            <a:gdLst>
              <a:gd name="connsiteX0" fmla="*/ 0 w 3543300"/>
              <a:gd name="connsiteY0" fmla="*/ 0 h 7086600"/>
              <a:gd name="connsiteX1" fmla="*/ 3543300 w 3543300"/>
              <a:gd name="connsiteY1" fmla="*/ 3543300 h 7086600"/>
              <a:gd name="connsiteX2" fmla="*/ 0 w 3543300"/>
              <a:gd name="connsiteY2" fmla="*/ 7086600 h 7086600"/>
            </a:gdLst>
            <a:ahLst/>
            <a:cxnLst>
              <a:cxn ang="0">
                <a:pos x="connsiteX0" y="connsiteY0"/>
              </a:cxn>
              <a:cxn ang="0">
                <a:pos x="connsiteX1" y="connsiteY1"/>
              </a:cxn>
              <a:cxn ang="0">
                <a:pos x="connsiteX2" y="connsiteY2"/>
              </a:cxn>
            </a:cxnLst>
            <a:rect l="l" t="t" r="r" b="b"/>
            <a:pathLst>
              <a:path w="3543300" h="7086600">
                <a:moveTo>
                  <a:pt x="0" y="0"/>
                </a:moveTo>
                <a:cubicBezTo>
                  <a:pt x="1956911" y="0"/>
                  <a:pt x="3543300" y="1586389"/>
                  <a:pt x="3543300" y="3543300"/>
                </a:cubicBezTo>
                <a:cubicBezTo>
                  <a:pt x="3543300" y="5500211"/>
                  <a:pt x="1956911" y="7086600"/>
                  <a:pt x="0" y="7086600"/>
                </a:cubicBezTo>
                <a:close/>
              </a:path>
            </a:pathLst>
          </a:cu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4F29992B-6C79-4252-9025-BD0E7F95C135}"/>
              </a:ext>
            </a:extLst>
          </p:cNvPr>
          <p:cNvCxnSpPr>
            <a:cxnSpLocks/>
          </p:cNvCxnSpPr>
          <p:nvPr/>
        </p:nvCxnSpPr>
        <p:spPr>
          <a:xfrm>
            <a:off x="5765800" y="2946400"/>
            <a:ext cx="0" cy="1104900"/>
          </a:xfrm>
          <a:prstGeom prst="line">
            <a:avLst/>
          </a:prstGeom>
          <a:ln w="76200">
            <a:solidFill>
              <a:srgbClr val="204E6C"/>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CAC5F9CB-1D95-4570-B716-307D17E96CB9}"/>
              </a:ext>
            </a:extLst>
          </p:cNvPr>
          <p:cNvSpPr/>
          <p:nvPr/>
        </p:nvSpPr>
        <p:spPr>
          <a:xfrm>
            <a:off x="6080760" y="2895600"/>
            <a:ext cx="4193540" cy="11938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CF92D4B7-0E91-45CA-8A7D-D084E857AE7D}"/>
              </a:ext>
            </a:extLst>
          </p:cNvPr>
          <p:cNvSpPr txBox="1"/>
          <p:nvPr/>
        </p:nvSpPr>
        <p:spPr>
          <a:xfrm>
            <a:off x="6299199" y="3100516"/>
            <a:ext cx="3784599" cy="769441"/>
          </a:xfrm>
          <a:prstGeom prst="rect">
            <a:avLst/>
          </a:prstGeom>
          <a:noFill/>
          <a:ln>
            <a:noFill/>
          </a:ln>
        </p:spPr>
        <p:txBody>
          <a:bodyPr wrap="square" rtlCol="0">
            <a:spAutoFit/>
          </a:bodyPr>
          <a:lstStyle/>
          <a:p>
            <a:pPr algn="ctr"/>
            <a:r>
              <a:rPr lang="zh-CN" altLang="en-US" sz="4400" b="1" spc="600" dirty="0">
                <a:solidFill>
                  <a:srgbClr val="204E6C"/>
                </a:solidFill>
                <a:latin typeface="微软雅黑" panose="020B0503020204020204" pitchFamily="34" charset="-122"/>
                <a:ea typeface="微软雅黑" panose="020B0503020204020204" pitchFamily="34" charset="-122"/>
              </a:rPr>
              <a:t>数据介绍</a:t>
            </a:r>
          </a:p>
        </p:txBody>
      </p:sp>
    </p:spTree>
    <p:extLst>
      <p:ext uri="{BB962C8B-B14F-4D97-AF65-F5344CB8AC3E}">
        <p14:creationId xmlns:p14="http://schemas.microsoft.com/office/powerpoint/2010/main" val="2984694733"/>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4764" y="159861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界面可视化</a:t>
            </a:r>
            <a:r>
              <a:rPr lang="en-US" altLang="zh-CN" sz="1600" b="1" dirty="0">
                <a:solidFill>
                  <a:schemeClr val="bg1">
                    <a:lumMod val="50000"/>
                  </a:schemeClr>
                </a:solidFill>
                <a:latin typeface="+mn-ea"/>
              </a:rPr>
              <a:t>/</a:t>
            </a:r>
          </a:p>
          <a:p>
            <a:pPr algn="ctr"/>
            <a:r>
              <a:rPr lang="zh-CN" altLang="en-US" sz="1600" b="1" dirty="0">
                <a:solidFill>
                  <a:schemeClr val="bg1">
                    <a:lumMod val="50000"/>
                  </a:schemeClr>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6198" y="4188622"/>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29" name="TextBox 6">
            <a:extLst>
              <a:ext uri="{FF2B5EF4-FFF2-40B4-BE49-F238E27FC236}">
                <a16:creationId xmlns:a16="http://schemas.microsoft.com/office/drawing/2014/main" id="{1BAB08AC-B19F-42EF-84D8-011C804AD45C}"/>
              </a:ext>
            </a:extLst>
          </p:cNvPr>
          <p:cNvSpPr txBox="1"/>
          <p:nvPr/>
        </p:nvSpPr>
        <p:spPr>
          <a:xfrm>
            <a:off x="1854504" y="562868"/>
            <a:ext cx="2641296"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——1.</a:t>
            </a:r>
            <a:r>
              <a:rPr lang="zh-CN" altLang="en-US" sz="2000" b="1" dirty="0">
                <a:solidFill>
                  <a:srgbClr val="204E6C"/>
                </a:solidFill>
                <a:latin typeface="+mn-ea"/>
              </a:rPr>
              <a:t>数据介绍</a:t>
            </a:r>
          </a:p>
        </p:txBody>
      </p:sp>
      <p:sp>
        <p:nvSpPr>
          <p:cNvPr id="30" name="学论网-www.xuelun.me">
            <a:extLst>
              <a:ext uri="{FF2B5EF4-FFF2-40B4-BE49-F238E27FC236}">
                <a16:creationId xmlns:a16="http://schemas.microsoft.com/office/drawing/2014/main" id="{8928A315-088E-4B7E-B7E9-9B585E17F06A}"/>
              </a:ext>
            </a:extLst>
          </p:cNvPr>
          <p:cNvSpPr txBox="1"/>
          <p:nvPr/>
        </p:nvSpPr>
        <p:spPr>
          <a:xfrm>
            <a:off x="2187691" y="996574"/>
            <a:ext cx="9525002" cy="879856"/>
          </a:xfrm>
          <a:prstGeom prst="rect">
            <a:avLst/>
          </a:prstGeom>
          <a:noFill/>
          <a:ln>
            <a:noFill/>
          </a:ln>
        </p:spPr>
        <p:txBody>
          <a:bodyPr wrap="square" lIns="0" tIns="0" rIns="0" bIns="0" rtlCol="0">
            <a:spAutoFit/>
          </a:bodyPr>
          <a:lstStyle/>
          <a:p>
            <a:pPr>
              <a:lnSpc>
                <a:spcPct val="150000"/>
              </a:lnSpc>
            </a:pPr>
            <a:r>
              <a:rPr lang="en-US" altLang="zh-CN" sz="2400" b="1" dirty="0">
                <a:solidFill>
                  <a:srgbClr val="204E6C"/>
                </a:solidFill>
                <a:latin typeface="微软雅黑" panose="020B0503020204020204" pitchFamily="34" charset="-122"/>
                <a:ea typeface="微软雅黑" panose="020B0503020204020204" pitchFamily="34" charset="-122"/>
              </a:rPr>
              <a:t>01 </a:t>
            </a:r>
            <a:r>
              <a:rPr lang="zh-CN" altLang="en-US" sz="2400" b="1" dirty="0">
                <a:solidFill>
                  <a:srgbClr val="204E6C"/>
                </a:solidFill>
                <a:latin typeface="微软雅黑" panose="020B0503020204020204" pitchFamily="34" charset="-122"/>
                <a:ea typeface="微软雅黑" panose="020B0503020204020204" pitchFamily="34" charset="-122"/>
              </a:rPr>
              <a:t>数据来源</a:t>
            </a:r>
            <a:endParaRPr lang="en-US" altLang="zh-CN" sz="2400" b="1" dirty="0">
              <a:solidFill>
                <a:srgbClr val="204E6C"/>
              </a:solidFill>
              <a:latin typeface="微软雅黑" panose="020B0503020204020204" pitchFamily="34" charset="-122"/>
              <a:ea typeface="微软雅黑" panose="020B0503020204020204" pitchFamily="34" charset="-122"/>
            </a:endParaRPr>
          </a:p>
          <a:p>
            <a:pPr>
              <a:lnSpc>
                <a:spcPct val="150000"/>
              </a:lnSpc>
            </a:pPr>
            <a:r>
              <a:rPr lang="eu-ES" sz="1600" dirty="0">
                <a:solidFill>
                  <a:schemeClr val="tx1">
                    <a:lumMod val="65000"/>
                    <a:lumOff val="35000"/>
                  </a:schemeClr>
                </a:solidFill>
                <a:latin typeface="微软雅黑" panose="020B0503020204020204" pitchFamily="34" charset="-122"/>
                <a:ea typeface="微软雅黑" panose="020B0503020204020204" pitchFamily="34" charset="-122"/>
              </a:rPr>
              <a:t>IMDB</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TMDB</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Kaggle</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31" name="直接连接符 30">
            <a:extLst>
              <a:ext uri="{FF2B5EF4-FFF2-40B4-BE49-F238E27FC236}">
                <a16:creationId xmlns:a16="http://schemas.microsoft.com/office/drawing/2014/main" id="{3B9DD952-D761-4B87-BBF0-FE57F250AD1F}"/>
              </a:ext>
            </a:extLst>
          </p:cNvPr>
          <p:cNvCxnSpPr>
            <a:cxnSpLocks/>
          </p:cNvCxnSpPr>
          <p:nvPr/>
        </p:nvCxnSpPr>
        <p:spPr>
          <a:xfrm>
            <a:off x="2187691"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D3ECB513-E081-456D-B208-F0980653EEBF}"/>
              </a:ext>
            </a:extLst>
          </p:cNvPr>
          <p:cNvCxnSpPr>
            <a:cxnSpLocks/>
          </p:cNvCxnSpPr>
          <p:nvPr/>
        </p:nvCxnSpPr>
        <p:spPr>
          <a:xfrm>
            <a:off x="2215682" y="2046569"/>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BCEDFA2E-42D0-4F64-BDE7-BBFFC1DFD407}"/>
              </a:ext>
            </a:extLst>
          </p:cNvPr>
          <p:cNvPicPr>
            <a:picLocks noChangeAspect="1"/>
          </p:cNvPicPr>
          <p:nvPr/>
        </p:nvPicPr>
        <p:blipFill>
          <a:blip r:embed="rId3"/>
          <a:stretch>
            <a:fillRect/>
          </a:stretch>
        </p:blipFill>
        <p:spPr>
          <a:xfrm>
            <a:off x="2142308" y="2250500"/>
            <a:ext cx="8905395" cy="3880334"/>
          </a:xfrm>
          <a:prstGeom prst="rect">
            <a:avLst/>
          </a:prstGeom>
        </p:spPr>
      </p:pic>
    </p:spTree>
    <p:extLst>
      <p:ext uri="{BB962C8B-B14F-4D97-AF65-F5344CB8AC3E}">
        <p14:creationId xmlns:p14="http://schemas.microsoft.com/office/powerpoint/2010/main" val="1723052493"/>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extLst>
              <p:ext uri="{D42A27DB-BD31-4B8C-83A1-F6EECF244321}">
                <p14:modId xmlns:p14="http://schemas.microsoft.com/office/powerpoint/2010/main" val="2468732384"/>
              </p:ext>
            </p:extLst>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4764" y="159861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数据介绍</a:t>
            </a:r>
          </a:p>
        </p:txBody>
      </p:sp>
      <p:sp>
        <p:nvSpPr>
          <p:cNvPr id="26" name="矩形 25">
            <a:extLst>
              <a:ext uri="{FF2B5EF4-FFF2-40B4-BE49-F238E27FC236}">
                <a16:creationId xmlns:a16="http://schemas.microsoft.com/office/drawing/2014/main" id="{D3BC33E7-B966-412C-A78B-BC4D6CAE8088}"/>
              </a:ext>
            </a:extLst>
          </p:cNvPr>
          <p:cNvSpPr/>
          <p:nvPr/>
        </p:nvSpPr>
        <p:spPr>
          <a:xfrm>
            <a:off x="2185479" y="1828944"/>
            <a:ext cx="4263127" cy="18288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学论网-www.xuelun.me">
            <a:extLst>
              <a:ext uri="{FF2B5EF4-FFF2-40B4-BE49-F238E27FC236}">
                <a16:creationId xmlns:a16="http://schemas.microsoft.com/office/drawing/2014/main" id="{8369A6BE-0A13-4AF8-A220-217CBE0C5153}"/>
              </a:ext>
            </a:extLst>
          </p:cNvPr>
          <p:cNvSpPr txBox="1"/>
          <p:nvPr/>
        </p:nvSpPr>
        <p:spPr>
          <a:xfrm>
            <a:off x="2356069" y="2483440"/>
            <a:ext cx="3876637" cy="695190"/>
          </a:xfrm>
          <a:prstGeom prst="rect">
            <a:avLst/>
          </a:prstGeom>
          <a:noFill/>
          <a:ln>
            <a:noFill/>
          </a:ln>
        </p:spPr>
        <p:txBody>
          <a:bodyPr wrap="square" lIns="0" tIns="0" rIns="0" bIns="0"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电影标题、电影类型、电影时长、电影上映年份、语言、国家、内容评级</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0" name="文本框 39">
            <a:extLst>
              <a:ext uri="{FF2B5EF4-FFF2-40B4-BE49-F238E27FC236}">
                <a16:creationId xmlns:a16="http://schemas.microsoft.com/office/drawing/2014/main" id="{9CE072CF-EF48-427C-ABD7-1DECEE23CD74}"/>
              </a:ext>
            </a:extLst>
          </p:cNvPr>
          <p:cNvSpPr txBox="1"/>
          <p:nvPr/>
        </p:nvSpPr>
        <p:spPr>
          <a:xfrm>
            <a:off x="2371905" y="1879744"/>
            <a:ext cx="2278471" cy="584775"/>
          </a:xfrm>
          <a:prstGeom prst="rect">
            <a:avLst/>
          </a:prstGeom>
          <a:noFill/>
        </p:spPr>
        <p:txBody>
          <a:bodyPr wrap="square" rtlCol="0">
            <a:spAutoFit/>
          </a:bodyPr>
          <a:lstStyle/>
          <a:p>
            <a:r>
              <a:rPr lang="en-US" altLang="zh-CN" sz="3200" b="1" dirty="0">
                <a:solidFill>
                  <a:srgbClr val="204E6C"/>
                </a:solidFill>
              </a:rPr>
              <a:t>A.</a:t>
            </a:r>
            <a:r>
              <a:rPr lang="zh-CN" altLang="en-US" sz="3200" b="1" dirty="0">
                <a:solidFill>
                  <a:srgbClr val="204E6C"/>
                </a:solidFill>
              </a:rPr>
              <a:t>基本信息</a:t>
            </a:r>
          </a:p>
        </p:txBody>
      </p:sp>
      <p:sp>
        <p:nvSpPr>
          <p:cNvPr id="41" name="矩形 40">
            <a:extLst>
              <a:ext uri="{FF2B5EF4-FFF2-40B4-BE49-F238E27FC236}">
                <a16:creationId xmlns:a16="http://schemas.microsoft.com/office/drawing/2014/main" id="{A0BA25BE-442A-406E-AF6B-C89AE4D90093}"/>
              </a:ext>
            </a:extLst>
          </p:cNvPr>
          <p:cNvSpPr/>
          <p:nvPr/>
        </p:nvSpPr>
        <p:spPr>
          <a:xfrm>
            <a:off x="6901805" y="1828944"/>
            <a:ext cx="4263127" cy="18288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学论网-www.xuelun.me">
            <a:extLst>
              <a:ext uri="{FF2B5EF4-FFF2-40B4-BE49-F238E27FC236}">
                <a16:creationId xmlns:a16="http://schemas.microsoft.com/office/drawing/2014/main" id="{D237DBCA-863A-4BC5-B2DA-12E40C188AF9}"/>
              </a:ext>
            </a:extLst>
          </p:cNvPr>
          <p:cNvSpPr txBox="1"/>
          <p:nvPr/>
        </p:nvSpPr>
        <p:spPr>
          <a:xfrm>
            <a:off x="7072395" y="2483440"/>
            <a:ext cx="3876637" cy="1064522"/>
          </a:xfrm>
          <a:prstGeom prst="rect">
            <a:avLst/>
          </a:prstGeom>
          <a:noFill/>
          <a:ln>
            <a:noFill/>
          </a:ln>
        </p:spPr>
        <p:txBody>
          <a:bodyPr wrap="square" lIns="0" tIns="0" rIns="0" bIns="0"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导演名字、导演在</a:t>
            </a:r>
            <a:r>
              <a:rPr lang="eu-ES" altLang="zh-CN" sz="1600" dirty="0">
                <a:solidFill>
                  <a:schemeClr val="tx1">
                    <a:lumMod val="65000"/>
                    <a:lumOff val="35000"/>
                  </a:schemeClr>
                </a:solidFill>
                <a:latin typeface="微软雅黑" panose="020B0503020204020204" pitchFamily="34" charset="-122"/>
                <a:ea typeface="微软雅黑" panose="020B0503020204020204" pitchFamily="34" charset="-122"/>
              </a:rPr>
              <a:t>FB</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上的点赞数、演员的名字、演员在</a:t>
            </a:r>
            <a:r>
              <a:rPr lang="eu-ES" altLang="zh-CN" sz="1600" dirty="0">
                <a:solidFill>
                  <a:schemeClr val="tx1">
                    <a:lumMod val="65000"/>
                    <a:lumOff val="35000"/>
                  </a:schemeClr>
                </a:solidFill>
                <a:latin typeface="微软雅黑" panose="020B0503020204020204" pitchFamily="34" charset="-122"/>
                <a:ea typeface="微软雅黑" panose="020B0503020204020204" pitchFamily="34" charset="-122"/>
              </a:rPr>
              <a:t>FB</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上的点赞数数、演职员总的</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FB</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点赞数</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43D774AB-6FE7-4669-B59A-8A0EC3210545}"/>
              </a:ext>
            </a:extLst>
          </p:cNvPr>
          <p:cNvSpPr txBox="1"/>
          <p:nvPr/>
        </p:nvSpPr>
        <p:spPr>
          <a:xfrm>
            <a:off x="7088232" y="1879744"/>
            <a:ext cx="2252992" cy="584775"/>
          </a:xfrm>
          <a:prstGeom prst="rect">
            <a:avLst/>
          </a:prstGeom>
          <a:noFill/>
        </p:spPr>
        <p:txBody>
          <a:bodyPr wrap="square" rtlCol="0">
            <a:spAutoFit/>
          </a:bodyPr>
          <a:lstStyle/>
          <a:p>
            <a:r>
              <a:rPr lang="en-US" altLang="zh-CN" sz="3200" b="1" dirty="0">
                <a:solidFill>
                  <a:srgbClr val="204E6C"/>
                </a:solidFill>
              </a:rPr>
              <a:t>B.</a:t>
            </a:r>
            <a:r>
              <a:rPr lang="zh-CN" altLang="en-US" sz="3200" b="1" dirty="0">
                <a:solidFill>
                  <a:srgbClr val="204E6C"/>
                </a:solidFill>
              </a:rPr>
              <a:t>制作团队</a:t>
            </a:r>
          </a:p>
        </p:txBody>
      </p:sp>
      <p:sp>
        <p:nvSpPr>
          <p:cNvPr id="47" name="矩形 46">
            <a:extLst>
              <a:ext uri="{FF2B5EF4-FFF2-40B4-BE49-F238E27FC236}">
                <a16:creationId xmlns:a16="http://schemas.microsoft.com/office/drawing/2014/main" id="{1A851539-5D71-474C-B551-7EF313055A2C}"/>
              </a:ext>
            </a:extLst>
          </p:cNvPr>
          <p:cNvSpPr/>
          <p:nvPr/>
        </p:nvSpPr>
        <p:spPr>
          <a:xfrm>
            <a:off x="2185479" y="4245932"/>
            <a:ext cx="4263127" cy="18288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学论网-www.xuelun.me">
            <a:extLst>
              <a:ext uri="{FF2B5EF4-FFF2-40B4-BE49-F238E27FC236}">
                <a16:creationId xmlns:a16="http://schemas.microsoft.com/office/drawing/2014/main" id="{E25632C8-2C53-43EB-A821-B571FF73C8A1}"/>
              </a:ext>
            </a:extLst>
          </p:cNvPr>
          <p:cNvSpPr txBox="1"/>
          <p:nvPr/>
        </p:nvSpPr>
        <p:spPr>
          <a:xfrm>
            <a:off x="2356069" y="4900428"/>
            <a:ext cx="3876637" cy="325858"/>
          </a:xfrm>
          <a:prstGeom prst="rect">
            <a:avLst/>
          </a:prstGeom>
          <a:noFill/>
          <a:ln>
            <a:noFill/>
          </a:ln>
        </p:spPr>
        <p:txBody>
          <a:bodyPr wrap="square" lIns="0" tIns="0" rIns="0" bIns="0"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电影预算、电影收入</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9" name="文本框 48">
            <a:extLst>
              <a:ext uri="{FF2B5EF4-FFF2-40B4-BE49-F238E27FC236}">
                <a16:creationId xmlns:a16="http://schemas.microsoft.com/office/drawing/2014/main" id="{9B3F757F-F786-4F82-985E-7F867F3F1AB1}"/>
              </a:ext>
            </a:extLst>
          </p:cNvPr>
          <p:cNvSpPr txBox="1"/>
          <p:nvPr/>
        </p:nvSpPr>
        <p:spPr>
          <a:xfrm>
            <a:off x="2371906" y="4296732"/>
            <a:ext cx="2531788" cy="584775"/>
          </a:xfrm>
          <a:prstGeom prst="rect">
            <a:avLst/>
          </a:prstGeom>
          <a:noFill/>
        </p:spPr>
        <p:txBody>
          <a:bodyPr wrap="square" rtlCol="0">
            <a:spAutoFit/>
          </a:bodyPr>
          <a:lstStyle/>
          <a:p>
            <a:r>
              <a:rPr lang="en-US" altLang="zh-CN" sz="3200" b="1" dirty="0">
                <a:solidFill>
                  <a:srgbClr val="204E6C"/>
                </a:solidFill>
              </a:rPr>
              <a:t>C.</a:t>
            </a:r>
            <a:r>
              <a:rPr lang="zh-CN" altLang="en-US" sz="3200" b="1" dirty="0">
                <a:solidFill>
                  <a:srgbClr val="204E6C"/>
                </a:solidFill>
              </a:rPr>
              <a:t>财务信息</a:t>
            </a:r>
          </a:p>
        </p:txBody>
      </p:sp>
      <p:sp>
        <p:nvSpPr>
          <p:cNvPr id="50" name="矩形 49">
            <a:extLst>
              <a:ext uri="{FF2B5EF4-FFF2-40B4-BE49-F238E27FC236}">
                <a16:creationId xmlns:a16="http://schemas.microsoft.com/office/drawing/2014/main" id="{239CCF03-F154-40F3-B888-F0BF6D72B20C}"/>
              </a:ext>
            </a:extLst>
          </p:cNvPr>
          <p:cNvSpPr/>
          <p:nvPr/>
        </p:nvSpPr>
        <p:spPr>
          <a:xfrm>
            <a:off x="6938635" y="4245932"/>
            <a:ext cx="4263127" cy="18288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学论网-www.xuelun.me">
            <a:extLst>
              <a:ext uri="{FF2B5EF4-FFF2-40B4-BE49-F238E27FC236}">
                <a16:creationId xmlns:a16="http://schemas.microsoft.com/office/drawing/2014/main" id="{E6695EB6-A53B-415C-8422-7BDC785350B8}"/>
              </a:ext>
            </a:extLst>
          </p:cNvPr>
          <p:cNvSpPr txBox="1"/>
          <p:nvPr/>
        </p:nvSpPr>
        <p:spPr>
          <a:xfrm>
            <a:off x="7109225" y="4900428"/>
            <a:ext cx="3876637" cy="695190"/>
          </a:xfrm>
          <a:prstGeom prst="rect">
            <a:avLst/>
          </a:prstGeom>
          <a:noFill/>
          <a:ln>
            <a:noFill/>
          </a:ln>
        </p:spPr>
        <p:txBody>
          <a:bodyPr wrap="square" lIns="0" tIns="0" rIns="0" bIns="0"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评论家评论数量、用户投票数量、用户评论数量、</a:t>
            </a:r>
            <a:r>
              <a:rPr lang="eu-ES" altLang="zh-CN" sz="1600" dirty="0">
                <a:solidFill>
                  <a:schemeClr val="tx1">
                    <a:lumMod val="65000"/>
                    <a:lumOff val="35000"/>
                  </a:schemeClr>
                </a:solidFill>
                <a:latin typeface="微软雅黑" panose="020B0503020204020204" pitchFamily="34" charset="-122"/>
                <a:ea typeface="微软雅黑" panose="020B0503020204020204" pitchFamily="34" charset="-122"/>
              </a:rPr>
              <a:t>IMDB</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评分、电影在</a:t>
            </a:r>
            <a:r>
              <a:rPr lang="eu-ES" altLang="zh-CN" sz="1600" dirty="0">
                <a:solidFill>
                  <a:schemeClr val="tx1">
                    <a:lumMod val="65000"/>
                    <a:lumOff val="35000"/>
                  </a:schemeClr>
                </a:solidFill>
                <a:latin typeface="微软雅黑" panose="020B0503020204020204" pitchFamily="34" charset="-122"/>
                <a:ea typeface="微软雅黑" panose="020B0503020204020204" pitchFamily="34" charset="-122"/>
              </a:rPr>
              <a:t>FB</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上的点赞数</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2" name="文本框 51">
            <a:extLst>
              <a:ext uri="{FF2B5EF4-FFF2-40B4-BE49-F238E27FC236}">
                <a16:creationId xmlns:a16="http://schemas.microsoft.com/office/drawing/2014/main" id="{546D4ACD-B9B9-4EFE-A3FC-5DC57A31DDF4}"/>
              </a:ext>
            </a:extLst>
          </p:cNvPr>
          <p:cNvSpPr txBox="1"/>
          <p:nvPr/>
        </p:nvSpPr>
        <p:spPr>
          <a:xfrm>
            <a:off x="7125062" y="4296732"/>
            <a:ext cx="2654664" cy="584775"/>
          </a:xfrm>
          <a:prstGeom prst="rect">
            <a:avLst/>
          </a:prstGeom>
          <a:noFill/>
        </p:spPr>
        <p:txBody>
          <a:bodyPr wrap="square" rtlCol="0">
            <a:spAutoFit/>
          </a:bodyPr>
          <a:lstStyle/>
          <a:p>
            <a:r>
              <a:rPr lang="en-US" altLang="zh-CN" sz="3200" b="1" dirty="0">
                <a:solidFill>
                  <a:srgbClr val="204E6C"/>
                </a:solidFill>
              </a:rPr>
              <a:t>D.</a:t>
            </a:r>
            <a:r>
              <a:rPr lang="zh-CN" altLang="en-US" sz="3200" b="1" dirty="0">
                <a:solidFill>
                  <a:srgbClr val="204E6C"/>
                </a:solidFill>
              </a:rPr>
              <a:t>评价和反馈</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界面可视化</a:t>
            </a:r>
            <a:r>
              <a:rPr lang="en-US" altLang="zh-CN" sz="1600" b="1" dirty="0">
                <a:solidFill>
                  <a:schemeClr val="bg1">
                    <a:lumMod val="50000"/>
                  </a:schemeClr>
                </a:solidFill>
                <a:latin typeface="+mn-ea"/>
              </a:rPr>
              <a:t>/</a:t>
            </a:r>
          </a:p>
          <a:p>
            <a:pPr algn="ctr"/>
            <a:r>
              <a:rPr lang="zh-CN" altLang="en-US" sz="1600" b="1" dirty="0">
                <a:solidFill>
                  <a:schemeClr val="bg1">
                    <a:lumMod val="50000"/>
                  </a:schemeClr>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sp>
        <p:nvSpPr>
          <p:cNvPr id="29" name="TextBox 6">
            <a:extLst>
              <a:ext uri="{FF2B5EF4-FFF2-40B4-BE49-F238E27FC236}">
                <a16:creationId xmlns:a16="http://schemas.microsoft.com/office/drawing/2014/main" id="{7FD8CC1F-E38D-40E6-B075-0224B98620F0}"/>
              </a:ext>
            </a:extLst>
          </p:cNvPr>
          <p:cNvSpPr txBox="1"/>
          <p:nvPr/>
        </p:nvSpPr>
        <p:spPr>
          <a:xfrm>
            <a:off x="1854504" y="562868"/>
            <a:ext cx="2641296"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——1.</a:t>
            </a:r>
            <a:r>
              <a:rPr lang="zh-CN" altLang="en-US" sz="2000" b="1" dirty="0">
                <a:solidFill>
                  <a:srgbClr val="204E6C"/>
                </a:solidFill>
                <a:latin typeface="+mn-ea"/>
              </a:rPr>
              <a:t>数据介绍</a:t>
            </a:r>
          </a:p>
        </p:txBody>
      </p:sp>
      <p:sp>
        <p:nvSpPr>
          <p:cNvPr id="30" name="学论网-www.xuelun.me">
            <a:extLst>
              <a:ext uri="{FF2B5EF4-FFF2-40B4-BE49-F238E27FC236}">
                <a16:creationId xmlns:a16="http://schemas.microsoft.com/office/drawing/2014/main" id="{E5A1EA67-5629-441D-ABBA-9E6F0CE5B409}"/>
              </a:ext>
            </a:extLst>
          </p:cNvPr>
          <p:cNvSpPr txBox="1"/>
          <p:nvPr/>
        </p:nvSpPr>
        <p:spPr>
          <a:xfrm>
            <a:off x="2187691" y="996574"/>
            <a:ext cx="9525002" cy="488724"/>
          </a:xfrm>
          <a:prstGeom prst="rect">
            <a:avLst/>
          </a:prstGeom>
          <a:noFill/>
          <a:ln>
            <a:noFill/>
          </a:ln>
        </p:spPr>
        <p:txBody>
          <a:bodyPr wrap="square" lIns="0" tIns="0" rIns="0" bIns="0" rtlCol="0">
            <a:spAutoFit/>
          </a:bodyPr>
          <a:lstStyle/>
          <a:p>
            <a:pPr>
              <a:lnSpc>
                <a:spcPct val="150000"/>
              </a:lnSpc>
            </a:pPr>
            <a:r>
              <a:rPr lang="en-US" altLang="zh-CN" sz="2400" b="1" dirty="0">
                <a:solidFill>
                  <a:srgbClr val="204E6C"/>
                </a:solidFill>
                <a:latin typeface="微软雅黑" panose="020B0503020204020204" pitchFamily="34" charset="-122"/>
                <a:ea typeface="微软雅黑" panose="020B0503020204020204" pitchFamily="34" charset="-122"/>
              </a:rPr>
              <a:t>02 </a:t>
            </a:r>
            <a:r>
              <a:rPr lang="zh-CN" altLang="en-US" sz="2400" b="1" dirty="0">
                <a:solidFill>
                  <a:srgbClr val="204E6C"/>
                </a:solidFill>
                <a:latin typeface="微软雅黑" panose="020B0503020204020204" pitchFamily="34" charset="-122"/>
                <a:ea typeface="微软雅黑" panose="020B0503020204020204" pitchFamily="34" charset="-122"/>
              </a:rPr>
              <a:t>数据属性</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31" name="直接连接符 30">
            <a:extLst>
              <a:ext uri="{FF2B5EF4-FFF2-40B4-BE49-F238E27FC236}">
                <a16:creationId xmlns:a16="http://schemas.microsoft.com/office/drawing/2014/main" id="{C434A480-BB45-43D4-8F67-E95B40BAC554}"/>
              </a:ext>
            </a:extLst>
          </p:cNvPr>
          <p:cNvCxnSpPr>
            <a:cxnSpLocks/>
          </p:cNvCxnSpPr>
          <p:nvPr/>
        </p:nvCxnSpPr>
        <p:spPr>
          <a:xfrm>
            <a:off x="2187691"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FC3D3B70-EDCB-4867-9371-5EFD8775BC41}"/>
              </a:ext>
            </a:extLst>
          </p:cNvPr>
          <p:cNvCxnSpPr>
            <a:cxnSpLocks/>
          </p:cNvCxnSpPr>
          <p:nvPr/>
        </p:nvCxnSpPr>
        <p:spPr>
          <a:xfrm>
            <a:off x="2187691" y="162019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87836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a:extLst>
              <a:ext uri="{FF2B5EF4-FFF2-40B4-BE49-F238E27FC236}">
                <a16:creationId xmlns:a16="http://schemas.microsoft.com/office/drawing/2014/main" id="{59D5B01A-0777-4226-806C-CA1BF7A07BB7}"/>
              </a:ext>
            </a:extLst>
          </p:cNvPr>
          <p:cNvSpPr>
            <a:spLocks noChangeArrowheads="1"/>
          </p:cNvSpPr>
          <p:nvPr/>
        </p:nvSpPr>
        <p:spPr bwMode="auto">
          <a:xfrm>
            <a:off x="3175" y="0"/>
            <a:ext cx="1692275" cy="6858000"/>
          </a:xfrm>
          <a:prstGeom prst="rect">
            <a:avLst/>
          </a:prstGeom>
          <a:solidFill>
            <a:schemeClr val="bg1"/>
          </a:solidFill>
          <a:ln>
            <a:noFill/>
          </a:ln>
          <a:effectLst>
            <a:outerShdw blurRad="101600" sx="102000" sy="102000" algn="ctr" rotWithShape="0">
              <a:prstClr val="black">
                <a:alpha val="17000"/>
              </a:prstClr>
            </a:outerShdw>
          </a:effec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aphicFrame>
        <p:nvGraphicFramePr>
          <p:cNvPr id="3" name="Group 3">
            <a:extLst>
              <a:ext uri="{FF2B5EF4-FFF2-40B4-BE49-F238E27FC236}">
                <a16:creationId xmlns:a16="http://schemas.microsoft.com/office/drawing/2014/main" id="{67F3B2EF-F2F6-488B-9204-0C3616C59805}"/>
              </a:ext>
            </a:extLst>
          </p:cNvPr>
          <p:cNvGraphicFramePr>
            <a:graphicFrameLocks noGrp="1"/>
          </p:cNvGraphicFramePr>
          <p:nvPr/>
        </p:nvGraphicFramePr>
        <p:xfrm>
          <a:off x="-4763" y="1595438"/>
          <a:ext cx="1692276" cy="3165474"/>
        </p:xfrm>
        <a:graphic>
          <a:graphicData uri="http://schemas.openxmlformats.org/drawingml/2006/table">
            <a:tbl>
              <a:tblPr/>
              <a:tblGrid>
                <a:gridCol w="1692276">
                  <a:extLst>
                    <a:ext uri="{9D8B030D-6E8A-4147-A177-3AD203B41FA5}">
                      <a16:colId xmlns:a16="http://schemas.microsoft.com/office/drawing/2014/main" val="20000"/>
                    </a:ext>
                  </a:extLst>
                </a:gridCol>
              </a:tblGrid>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2162">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400" b="0" i="0" u="none" strike="noStrike" cap="none" normalizeH="0" baseline="0" dirty="0">
                        <a:ln>
                          <a:noFill/>
                        </a:ln>
                        <a:solidFill>
                          <a:schemeClr val="tx1"/>
                        </a:solidFill>
                        <a:effectLst/>
                        <a:latin typeface="Calibri" pitchFamily="34" charset="0"/>
                        <a:ea typeface="宋体" pitchFamily="2" charset="-122"/>
                        <a:sym typeface="Calibri" pitchFamily="34" charset="0"/>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90575">
                <a:tc>
                  <a:txBody>
                    <a:bodyPr/>
                    <a:lstStyle>
                      <a:lvl1pPr>
                        <a:lnSpc>
                          <a:spcPct val="90000"/>
                        </a:lnSpc>
                        <a:spcBef>
                          <a:spcPts val="1000"/>
                        </a:spcBef>
                        <a:defRPr sz="2400">
                          <a:solidFill>
                            <a:schemeClr val="tx1"/>
                          </a:solidFill>
                          <a:latin typeface="Calibri" pitchFamily="34" charset="0"/>
                          <a:ea typeface="宋体" pitchFamily="2" charset="-122"/>
                          <a:sym typeface="Calibri" pitchFamily="34" charset="0"/>
                        </a:defRPr>
                      </a:lvl1pPr>
                      <a:lvl2pPr>
                        <a:lnSpc>
                          <a:spcPct val="90000"/>
                        </a:lnSpc>
                        <a:spcBef>
                          <a:spcPts val="500"/>
                        </a:spcBef>
                        <a:defRPr sz="2000">
                          <a:solidFill>
                            <a:schemeClr val="tx1"/>
                          </a:solidFill>
                          <a:latin typeface="Calibri" pitchFamily="34" charset="0"/>
                          <a:ea typeface="宋体" pitchFamily="2" charset="-122"/>
                          <a:sym typeface="Calibri" pitchFamily="34" charset="0"/>
                        </a:defRPr>
                      </a:lvl2pPr>
                      <a:lvl3pPr>
                        <a:lnSpc>
                          <a:spcPct val="90000"/>
                        </a:lnSpc>
                        <a:spcBef>
                          <a:spcPts val="500"/>
                        </a:spcBef>
                        <a:defRPr>
                          <a:solidFill>
                            <a:schemeClr val="tx1"/>
                          </a:solidFill>
                          <a:latin typeface="Calibri" pitchFamily="34" charset="0"/>
                          <a:ea typeface="宋体" pitchFamily="2" charset="-122"/>
                          <a:sym typeface="Calibri" pitchFamily="34" charset="0"/>
                        </a:defRPr>
                      </a:lvl3pPr>
                      <a:lvl4pPr>
                        <a:lnSpc>
                          <a:spcPct val="90000"/>
                        </a:lnSpc>
                        <a:spcBef>
                          <a:spcPts val="500"/>
                        </a:spcBef>
                        <a:defRPr sz="1600">
                          <a:solidFill>
                            <a:schemeClr val="tx1"/>
                          </a:solidFill>
                          <a:latin typeface="Calibri" pitchFamily="34" charset="0"/>
                          <a:ea typeface="宋体" pitchFamily="2" charset="-122"/>
                          <a:sym typeface="Calibri" pitchFamily="34" charset="0"/>
                        </a:defRPr>
                      </a:lvl4pPr>
                      <a:lvl5pPr>
                        <a:lnSpc>
                          <a:spcPct val="90000"/>
                        </a:lnSpc>
                        <a:spcBef>
                          <a:spcPts val="500"/>
                        </a:spcBef>
                        <a:defRPr sz="1600">
                          <a:solidFill>
                            <a:schemeClr val="tx1"/>
                          </a:solidFill>
                          <a:latin typeface="Calibri" pitchFamily="34" charset="0"/>
                          <a:ea typeface="宋体" pitchFamily="2" charset="-122"/>
                          <a:sym typeface="Calibri" pitchFamily="34" charset="0"/>
                        </a:defRPr>
                      </a:lvl5pPr>
                      <a:lvl6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6pPr>
                      <a:lvl7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7pPr>
                      <a:lvl8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8pPr>
                      <a:lvl9pPr fontAlgn="base">
                        <a:lnSpc>
                          <a:spcPct val="90000"/>
                        </a:lnSpc>
                        <a:spcBef>
                          <a:spcPts val="500"/>
                        </a:spcBef>
                        <a:spcAft>
                          <a:spcPct val="0"/>
                        </a:spcAft>
                        <a:buFont typeface="Arial" pitchFamily="34" charset="0"/>
                        <a:defRPr sz="16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pPr>
                      <a:endParaRPr kumimoji="0" lang="zh-CN" sz="2000" b="0" i="0" u="none" strike="noStrike" cap="none" normalizeH="0" baseline="0" dirty="0">
                        <a:ln>
                          <a:noFill/>
                        </a:ln>
                        <a:solidFill>
                          <a:schemeClr val="tx1"/>
                        </a:solidFill>
                        <a:effectLst/>
                        <a:latin typeface="微软雅黑" pitchFamily="34" charset="-122"/>
                        <a:ea typeface="微软雅黑" pitchFamily="34" charset="-122"/>
                        <a:sym typeface="微软雅黑" pitchFamily="34" charset="-122"/>
                      </a:endParaRPr>
                    </a:p>
                  </a:txBody>
                  <a:tcPr anchor="ctr" horzOverflow="overflow">
                    <a:lnL cap="flat">
                      <a:noFill/>
                    </a:lnL>
                    <a:lnR cap="flat">
                      <a:noFill/>
                    </a:lnR>
                    <a:lnT w="12700" cap="flat" cmpd="sng" algn="ctr">
                      <a:solidFill>
                        <a:srgbClr val="BFBFBF"/>
                      </a:solidFill>
                      <a:prstDash val="solid"/>
                      <a:miter lim="800000"/>
                      <a:headEnd type="none" w="med" len="med"/>
                      <a:tailEnd type="none" w="med" len="med"/>
                    </a:lnT>
                    <a:lnB w="12700" cap="flat" cmpd="sng" algn="ctr">
                      <a:solidFill>
                        <a:srgbClr val="BFBFBF"/>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2065589569"/>
                  </a:ext>
                </a:extLst>
              </a:tr>
            </a:tbl>
          </a:graphicData>
        </a:graphic>
      </p:graphicFrame>
      <p:grpSp>
        <p:nvGrpSpPr>
          <p:cNvPr id="4" name="组合 3">
            <a:extLst>
              <a:ext uri="{FF2B5EF4-FFF2-40B4-BE49-F238E27FC236}">
                <a16:creationId xmlns:a16="http://schemas.microsoft.com/office/drawing/2014/main" id="{0EE119FC-27F0-47EF-AE76-F9EDBEEA9102}"/>
              </a:ext>
            </a:extLst>
          </p:cNvPr>
          <p:cNvGrpSpPr>
            <a:grpSpLocks/>
          </p:cNvGrpSpPr>
          <p:nvPr/>
        </p:nvGrpSpPr>
        <p:grpSpPr bwMode="auto">
          <a:xfrm>
            <a:off x="-4764" y="1598613"/>
            <a:ext cx="1737043" cy="787400"/>
            <a:chOff x="3175" y="1271535"/>
            <a:chExt cx="1720621" cy="787400"/>
          </a:xfrm>
        </p:grpSpPr>
        <p:sp>
          <p:nvSpPr>
            <p:cNvPr id="5" name="矩形 14">
              <a:extLst>
                <a:ext uri="{FF2B5EF4-FFF2-40B4-BE49-F238E27FC236}">
                  <a16:creationId xmlns:a16="http://schemas.microsoft.com/office/drawing/2014/main" id="{C3F9652B-B8EB-4428-9BC4-6DD0393F6DA9}"/>
                </a:ext>
              </a:extLst>
            </p:cNvPr>
            <p:cNvSpPr>
              <a:spLocks noChangeArrowheads="1"/>
            </p:cNvSpPr>
            <p:nvPr/>
          </p:nvSpPr>
          <p:spPr bwMode="auto">
            <a:xfrm>
              <a:off x="3175" y="1271535"/>
              <a:ext cx="1692275" cy="787400"/>
            </a:xfrm>
            <a:prstGeom prst="rect">
              <a:avLst/>
            </a:prstGeom>
            <a:solidFill>
              <a:srgbClr val="204E6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a:solidFill>
                  <a:srgbClr val="FFFFFF"/>
                </a:solidFill>
                <a:latin typeface="微软雅黑" panose="020B0503020204020204" pitchFamily="34" charset="-122"/>
                <a:sym typeface="宋体" panose="02010600030101010101" pitchFamily="2" charset="-122"/>
              </a:endParaRPr>
            </a:p>
          </p:txBody>
        </p:sp>
        <p:sp>
          <p:nvSpPr>
            <p:cNvPr id="6" name="等腰三角形 16">
              <a:extLst>
                <a:ext uri="{FF2B5EF4-FFF2-40B4-BE49-F238E27FC236}">
                  <a16:creationId xmlns:a16="http://schemas.microsoft.com/office/drawing/2014/main" id="{D7B0E1D4-2697-4DD7-BDA3-4832B2ED96BD}"/>
                </a:ext>
              </a:extLst>
            </p:cNvPr>
            <p:cNvSpPr>
              <a:spLocks noChangeArrowheads="1"/>
            </p:cNvSpPr>
            <p:nvPr/>
          </p:nvSpPr>
          <p:spPr bwMode="auto">
            <a:xfrm rot="16200000">
              <a:off x="1579827" y="1592524"/>
              <a:ext cx="143872" cy="144067"/>
            </a:xfrm>
            <a:prstGeom prst="triangle">
              <a:avLst>
                <a:gd name="adj" fmla="val 50000"/>
              </a:avLst>
            </a:prstGeom>
            <a:solidFill>
              <a:schemeClr val="bg1"/>
            </a:solidFill>
            <a:ln w="9525">
              <a:noFill/>
              <a:miter lim="800000"/>
              <a:headEnd/>
              <a:tailEnd/>
            </a:ln>
          </p:spPr>
          <p:txBody>
            <a:bodyPr anchor="ctr"/>
            <a:lstStyle>
              <a:lvl1pPr>
                <a:spcBef>
                  <a:spcPct val="20000"/>
                </a:spcBef>
                <a:buChar char="•"/>
                <a:defRPr sz="2000">
                  <a:solidFill>
                    <a:schemeClr val="bg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28" name="TextBox 6">
            <a:extLst>
              <a:ext uri="{FF2B5EF4-FFF2-40B4-BE49-F238E27FC236}">
                <a16:creationId xmlns:a16="http://schemas.microsoft.com/office/drawing/2014/main" id="{B265EC2C-3CFE-4DF6-8965-1F7986ECA525}"/>
              </a:ext>
            </a:extLst>
          </p:cNvPr>
          <p:cNvSpPr txBox="1"/>
          <p:nvPr/>
        </p:nvSpPr>
        <p:spPr>
          <a:xfrm>
            <a:off x="136449" y="18034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mn-ea"/>
              </a:rPr>
              <a:t>数据介绍</a:t>
            </a:r>
          </a:p>
        </p:txBody>
      </p:sp>
      <p:sp>
        <p:nvSpPr>
          <p:cNvPr id="33" name="TextBox 7">
            <a:extLst>
              <a:ext uri="{FF2B5EF4-FFF2-40B4-BE49-F238E27FC236}">
                <a16:creationId xmlns:a16="http://schemas.microsoft.com/office/drawing/2014/main" id="{BA10A671-6665-4E6D-A868-E4A615DB8DA0}"/>
              </a:ext>
            </a:extLst>
          </p:cNvPr>
          <p:cNvSpPr txBox="1"/>
          <p:nvPr/>
        </p:nvSpPr>
        <p:spPr>
          <a:xfrm>
            <a:off x="187251" y="2534615"/>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分析任务</a:t>
            </a:r>
            <a:r>
              <a:rPr lang="en-US" altLang="zh-CN" sz="1600" b="1" dirty="0">
                <a:solidFill>
                  <a:schemeClr val="bg1">
                    <a:lumMod val="50000"/>
                  </a:schemeClr>
                </a:solidFill>
                <a:latin typeface="+mn-ea"/>
              </a:rPr>
              <a:t>/</a:t>
            </a:r>
            <a:br>
              <a:rPr lang="en-US" altLang="zh-CN" sz="1600" b="1" dirty="0">
                <a:solidFill>
                  <a:schemeClr val="bg1">
                    <a:lumMod val="50000"/>
                  </a:schemeClr>
                </a:solidFill>
                <a:latin typeface="+mn-ea"/>
              </a:rPr>
            </a:br>
            <a:r>
              <a:rPr lang="zh-CN" altLang="en-US" sz="1600" b="1" dirty="0">
                <a:solidFill>
                  <a:schemeClr val="bg1">
                    <a:lumMod val="50000"/>
                  </a:schemeClr>
                </a:solidFill>
                <a:latin typeface="+mn-ea"/>
              </a:rPr>
              <a:t>问题</a:t>
            </a:r>
          </a:p>
        </p:txBody>
      </p:sp>
      <p:sp>
        <p:nvSpPr>
          <p:cNvPr id="34" name="TextBox 7">
            <a:extLst>
              <a:ext uri="{FF2B5EF4-FFF2-40B4-BE49-F238E27FC236}">
                <a16:creationId xmlns:a16="http://schemas.microsoft.com/office/drawing/2014/main" id="{9DD23AD2-1C96-47C9-B78B-DC7B75ED2E7F}"/>
              </a:ext>
            </a:extLst>
          </p:cNvPr>
          <p:cNvSpPr txBox="1"/>
          <p:nvPr/>
        </p:nvSpPr>
        <p:spPr>
          <a:xfrm>
            <a:off x="190362" y="3330828"/>
            <a:ext cx="1344000" cy="589380"/>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界面可视化</a:t>
            </a:r>
            <a:r>
              <a:rPr lang="en-US" altLang="zh-CN" sz="1600" b="1" dirty="0">
                <a:solidFill>
                  <a:schemeClr val="bg1">
                    <a:lumMod val="50000"/>
                  </a:schemeClr>
                </a:solidFill>
                <a:latin typeface="+mn-ea"/>
              </a:rPr>
              <a:t>/</a:t>
            </a:r>
          </a:p>
          <a:p>
            <a:pPr algn="ctr"/>
            <a:r>
              <a:rPr lang="zh-CN" altLang="en-US" sz="1600" b="1" dirty="0">
                <a:solidFill>
                  <a:schemeClr val="bg1">
                    <a:lumMod val="50000"/>
                  </a:schemeClr>
                </a:solidFill>
                <a:latin typeface="+mn-ea"/>
              </a:rPr>
              <a:t>交互</a:t>
            </a:r>
          </a:p>
        </p:txBody>
      </p:sp>
      <p:sp>
        <p:nvSpPr>
          <p:cNvPr id="35" name="TextBox 7">
            <a:extLst>
              <a:ext uri="{FF2B5EF4-FFF2-40B4-BE49-F238E27FC236}">
                <a16:creationId xmlns:a16="http://schemas.microsoft.com/office/drawing/2014/main" id="{FE20AEF4-8A3D-49C9-9E5F-B65F24B17AAC}"/>
              </a:ext>
            </a:extLst>
          </p:cNvPr>
          <p:cNvSpPr txBox="1"/>
          <p:nvPr/>
        </p:nvSpPr>
        <p:spPr>
          <a:xfrm>
            <a:off x="145574" y="4184889"/>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mn-ea"/>
              </a:rPr>
              <a:t>总结</a:t>
            </a:r>
          </a:p>
        </p:txBody>
      </p:sp>
      <p:grpSp>
        <p:nvGrpSpPr>
          <p:cNvPr id="29" name="组合 28">
            <a:extLst>
              <a:ext uri="{FF2B5EF4-FFF2-40B4-BE49-F238E27FC236}">
                <a16:creationId xmlns:a16="http://schemas.microsoft.com/office/drawing/2014/main" id="{DB55CD95-DE95-4E0B-ACAB-BA4199C3DAC4}"/>
              </a:ext>
            </a:extLst>
          </p:cNvPr>
          <p:cNvGrpSpPr/>
          <p:nvPr/>
        </p:nvGrpSpPr>
        <p:grpSpPr>
          <a:xfrm>
            <a:off x="2269310" y="1869129"/>
            <a:ext cx="2228843" cy="3985564"/>
            <a:chOff x="2567734" y="1634637"/>
            <a:chExt cx="2228843" cy="3985564"/>
          </a:xfrm>
        </p:grpSpPr>
        <p:sp>
          <p:nvSpPr>
            <p:cNvPr id="30" name="Freeform 10">
              <a:extLst>
                <a:ext uri="{FF2B5EF4-FFF2-40B4-BE49-F238E27FC236}">
                  <a16:creationId xmlns:a16="http://schemas.microsoft.com/office/drawing/2014/main" id="{26EAA7C0-1CF0-445B-9484-662A7B5273AC}"/>
                </a:ext>
              </a:extLst>
            </p:cNvPr>
            <p:cNvSpPr>
              <a:spLocks/>
            </p:cNvSpPr>
            <p:nvPr/>
          </p:nvSpPr>
          <p:spPr bwMode="auto">
            <a:xfrm>
              <a:off x="3443705" y="4705555"/>
              <a:ext cx="875972" cy="914646"/>
            </a:xfrm>
            <a:custGeom>
              <a:avLst/>
              <a:gdLst>
                <a:gd name="T0" fmla="*/ 453 w 453"/>
                <a:gd name="T1" fmla="*/ 0 h 473"/>
                <a:gd name="T2" fmla="*/ 0 w 453"/>
                <a:gd name="T3" fmla="*/ 194 h 473"/>
                <a:gd name="T4" fmla="*/ 0 w 453"/>
                <a:gd name="T5" fmla="*/ 473 h 473"/>
                <a:gd name="T6" fmla="*/ 453 w 453"/>
                <a:gd name="T7" fmla="*/ 277 h 473"/>
                <a:gd name="T8" fmla="*/ 453 w 453"/>
                <a:gd name="T9" fmla="*/ 0 h 473"/>
              </a:gdLst>
              <a:ahLst/>
              <a:cxnLst>
                <a:cxn ang="0">
                  <a:pos x="T0" y="T1"/>
                </a:cxn>
                <a:cxn ang="0">
                  <a:pos x="T2" y="T3"/>
                </a:cxn>
                <a:cxn ang="0">
                  <a:pos x="T4" y="T5"/>
                </a:cxn>
                <a:cxn ang="0">
                  <a:pos x="T6" y="T7"/>
                </a:cxn>
                <a:cxn ang="0">
                  <a:pos x="T8" y="T9"/>
                </a:cxn>
              </a:cxnLst>
              <a:rect l="0" t="0" r="r" b="b"/>
              <a:pathLst>
                <a:path w="453" h="473">
                  <a:moveTo>
                    <a:pt x="453" y="0"/>
                  </a:moveTo>
                  <a:lnTo>
                    <a:pt x="0" y="194"/>
                  </a:lnTo>
                  <a:lnTo>
                    <a:pt x="0" y="473"/>
                  </a:lnTo>
                  <a:lnTo>
                    <a:pt x="453" y="277"/>
                  </a:lnTo>
                  <a:lnTo>
                    <a:pt x="453" y="0"/>
                  </a:lnTo>
                  <a:close/>
                </a:path>
              </a:pathLst>
            </a:custGeom>
            <a:solidFill>
              <a:srgbClr val="204E6C"/>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11">
              <a:extLst>
                <a:ext uri="{FF2B5EF4-FFF2-40B4-BE49-F238E27FC236}">
                  <a16:creationId xmlns:a16="http://schemas.microsoft.com/office/drawing/2014/main" id="{CBC8FA6F-9F1F-498D-8F58-73FB7D55E28F}"/>
                </a:ext>
              </a:extLst>
            </p:cNvPr>
            <p:cNvSpPr>
              <a:spLocks/>
            </p:cNvSpPr>
            <p:nvPr/>
          </p:nvSpPr>
          <p:spPr bwMode="auto">
            <a:xfrm>
              <a:off x="2567734" y="4705555"/>
              <a:ext cx="875972" cy="914646"/>
            </a:xfrm>
            <a:custGeom>
              <a:avLst/>
              <a:gdLst>
                <a:gd name="T0" fmla="*/ 0 w 453"/>
                <a:gd name="T1" fmla="*/ 0 h 473"/>
                <a:gd name="T2" fmla="*/ 453 w 453"/>
                <a:gd name="T3" fmla="*/ 194 h 473"/>
                <a:gd name="T4" fmla="*/ 453 w 453"/>
                <a:gd name="T5" fmla="*/ 473 h 473"/>
                <a:gd name="T6" fmla="*/ 0 w 453"/>
                <a:gd name="T7" fmla="*/ 277 h 473"/>
                <a:gd name="T8" fmla="*/ 0 w 453"/>
                <a:gd name="T9" fmla="*/ 0 h 473"/>
              </a:gdLst>
              <a:ahLst/>
              <a:cxnLst>
                <a:cxn ang="0">
                  <a:pos x="T0" y="T1"/>
                </a:cxn>
                <a:cxn ang="0">
                  <a:pos x="T2" y="T3"/>
                </a:cxn>
                <a:cxn ang="0">
                  <a:pos x="T4" y="T5"/>
                </a:cxn>
                <a:cxn ang="0">
                  <a:pos x="T6" y="T7"/>
                </a:cxn>
                <a:cxn ang="0">
                  <a:pos x="T8" y="T9"/>
                </a:cxn>
              </a:cxnLst>
              <a:rect l="0" t="0" r="r" b="b"/>
              <a:pathLst>
                <a:path w="453" h="473">
                  <a:moveTo>
                    <a:pt x="0" y="0"/>
                  </a:moveTo>
                  <a:lnTo>
                    <a:pt x="453" y="194"/>
                  </a:lnTo>
                  <a:lnTo>
                    <a:pt x="453" y="473"/>
                  </a:lnTo>
                  <a:lnTo>
                    <a:pt x="0" y="277"/>
                  </a:lnTo>
                  <a:lnTo>
                    <a:pt x="0" y="0"/>
                  </a:lnTo>
                  <a:close/>
                </a:path>
              </a:pathLst>
            </a:custGeom>
            <a:solidFill>
              <a:srgbClr val="3278A8"/>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2" name="Freeform 12">
              <a:extLst>
                <a:ext uri="{FF2B5EF4-FFF2-40B4-BE49-F238E27FC236}">
                  <a16:creationId xmlns:a16="http://schemas.microsoft.com/office/drawing/2014/main" id="{D3C67A2D-9B59-47C9-9680-88E5FE41DF44}"/>
                </a:ext>
              </a:extLst>
            </p:cNvPr>
            <p:cNvSpPr>
              <a:spLocks/>
            </p:cNvSpPr>
            <p:nvPr/>
          </p:nvSpPr>
          <p:spPr bwMode="auto">
            <a:xfrm>
              <a:off x="2567734" y="4330415"/>
              <a:ext cx="1751943" cy="750280"/>
            </a:xfrm>
            <a:custGeom>
              <a:avLst/>
              <a:gdLst>
                <a:gd name="T0" fmla="*/ 453 w 906"/>
                <a:gd name="T1" fmla="*/ 0 h 388"/>
                <a:gd name="T2" fmla="*/ 0 w 906"/>
                <a:gd name="T3" fmla="*/ 194 h 388"/>
                <a:gd name="T4" fmla="*/ 453 w 906"/>
                <a:gd name="T5" fmla="*/ 388 h 388"/>
                <a:gd name="T6" fmla="*/ 906 w 906"/>
                <a:gd name="T7" fmla="*/ 194 h 388"/>
                <a:gd name="T8" fmla="*/ 453 w 906"/>
                <a:gd name="T9" fmla="*/ 0 h 388"/>
              </a:gdLst>
              <a:ahLst/>
              <a:cxnLst>
                <a:cxn ang="0">
                  <a:pos x="T0" y="T1"/>
                </a:cxn>
                <a:cxn ang="0">
                  <a:pos x="T2" y="T3"/>
                </a:cxn>
                <a:cxn ang="0">
                  <a:pos x="T4" y="T5"/>
                </a:cxn>
                <a:cxn ang="0">
                  <a:pos x="T6" y="T7"/>
                </a:cxn>
                <a:cxn ang="0">
                  <a:pos x="T8" y="T9"/>
                </a:cxn>
              </a:cxnLst>
              <a:rect l="0" t="0" r="r" b="b"/>
              <a:pathLst>
                <a:path w="906" h="388">
                  <a:moveTo>
                    <a:pt x="453" y="0"/>
                  </a:moveTo>
                  <a:lnTo>
                    <a:pt x="0" y="194"/>
                  </a:lnTo>
                  <a:lnTo>
                    <a:pt x="453" y="388"/>
                  </a:lnTo>
                  <a:lnTo>
                    <a:pt x="906" y="194"/>
                  </a:lnTo>
                  <a:lnTo>
                    <a:pt x="453"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6" name="Freeform 13">
              <a:extLst>
                <a:ext uri="{FF2B5EF4-FFF2-40B4-BE49-F238E27FC236}">
                  <a16:creationId xmlns:a16="http://schemas.microsoft.com/office/drawing/2014/main" id="{6AF93C3B-42D7-469C-880F-F6BB379D186B}"/>
                </a:ext>
              </a:extLst>
            </p:cNvPr>
            <p:cNvSpPr>
              <a:spLocks/>
            </p:cNvSpPr>
            <p:nvPr/>
          </p:nvSpPr>
          <p:spPr bwMode="auto">
            <a:xfrm>
              <a:off x="3443705" y="3356699"/>
              <a:ext cx="875972" cy="916580"/>
            </a:xfrm>
            <a:custGeom>
              <a:avLst/>
              <a:gdLst>
                <a:gd name="T0" fmla="*/ 453 w 453"/>
                <a:gd name="T1" fmla="*/ 0 h 474"/>
                <a:gd name="T2" fmla="*/ 0 w 453"/>
                <a:gd name="T3" fmla="*/ 194 h 474"/>
                <a:gd name="T4" fmla="*/ 0 w 453"/>
                <a:gd name="T5" fmla="*/ 474 h 474"/>
                <a:gd name="T6" fmla="*/ 453 w 453"/>
                <a:gd name="T7" fmla="*/ 277 h 474"/>
                <a:gd name="T8" fmla="*/ 453 w 453"/>
                <a:gd name="T9" fmla="*/ 0 h 474"/>
              </a:gdLst>
              <a:ahLst/>
              <a:cxnLst>
                <a:cxn ang="0">
                  <a:pos x="T0" y="T1"/>
                </a:cxn>
                <a:cxn ang="0">
                  <a:pos x="T2" y="T3"/>
                </a:cxn>
                <a:cxn ang="0">
                  <a:pos x="T4" y="T5"/>
                </a:cxn>
                <a:cxn ang="0">
                  <a:pos x="T6" y="T7"/>
                </a:cxn>
                <a:cxn ang="0">
                  <a:pos x="T8" y="T9"/>
                </a:cxn>
              </a:cxnLst>
              <a:rect l="0" t="0" r="r" b="b"/>
              <a:pathLst>
                <a:path w="453" h="474">
                  <a:moveTo>
                    <a:pt x="453" y="0"/>
                  </a:moveTo>
                  <a:lnTo>
                    <a:pt x="0" y="194"/>
                  </a:lnTo>
                  <a:lnTo>
                    <a:pt x="0" y="474"/>
                  </a:lnTo>
                  <a:lnTo>
                    <a:pt x="453" y="277"/>
                  </a:lnTo>
                  <a:lnTo>
                    <a:pt x="453" y="0"/>
                  </a:lnTo>
                  <a:close/>
                </a:path>
              </a:pathLst>
            </a:custGeom>
            <a:solidFill>
              <a:srgbClr val="204E6C"/>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14">
              <a:extLst>
                <a:ext uri="{FF2B5EF4-FFF2-40B4-BE49-F238E27FC236}">
                  <a16:creationId xmlns:a16="http://schemas.microsoft.com/office/drawing/2014/main" id="{27E212EF-A587-4BAA-AE15-9825531CDEE2}"/>
                </a:ext>
              </a:extLst>
            </p:cNvPr>
            <p:cNvSpPr>
              <a:spLocks/>
            </p:cNvSpPr>
            <p:nvPr/>
          </p:nvSpPr>
          <p:spPr bwMode="auto">
            <a:xfrm>
              <a:off x="2567734" y="3356699"/>
              <a:ext cx="875972" cy="916580"/>
            </a:xfrm>
            <a:custGeom>
              <a:avLst/>
              <a:gdLst>
                <a:gd name="T0" fmla="*/ 0 w 453"/>
                <a:gd name="T1" fmla="*/ 0 h 474"/>
                <a:gd name="T2" fmla="*/ 453 w 453"/>
                <a:gd name="T3" fmla="*/ 194 h 474"/>
                <a:gd name="T4" fmla="*/ 453 w 453"/>
                <a:gd name="T5" fmla="*/ 474 h 474"/>
                <a:gd name="T6" fmla="*/ 0 w 453"/>
                <a:gd name="T7" fmla="*/ 277 h 474"/>
                <a:gd name="T8" fmla="*/ 0 w 453"/>
                <a:gd name="T9" fmla="*/ 0 h 474"/>
              </a:gdLst>
              <a:ahLst/>
              <a:cxnLst>
                <a:cxn ang="0">
                  <a:pos x="T0" y="T1"/>
                </a:cxn>
                <a:cxn ang="0">
                  <a:pos x="T2" y="T3"/>
                </a:cxn>
                <a:cxn ang="0">
                  <a:pos x="T4" y="T5"/>
                </a:cxn>
                <a:cxn ang="0">
                  <a:pos x="T6" y="T7"/>
                </a:cxn>
                <a:cxn ang="0">
                  <a:pos x="T8" y="T9"/>
                </a:cxn>
              </a:cxnLst>
              <a:rect l="0" t="0" r="r" b="b"/>
              <a:pathLst>
                <a:path w="453" h="474">
                  <a:moveTo>
                    <a:pt x="0" y="0"/>
                  </a:moveTo>
                  <a:lnTo>
                    <a:pt x="453" y="194"/>
                  </a:lnTo>
                  <a:lnTo>
                    <a:pt x="453" y="474"/>
                  </a:lnTo>
                  <a:lnTo>
                    <a:pt x="0" y="277"/>
                  </a:lnTo>
                  <a:lnTo>
                    <a:pt x="0" y="0"/>
                  </a:lnTo>
                  <a:close/>
                </a:path>
              </a:pathLst>
            </a:custGeom>
            <a:solidFill>
              <a:srgbClr val="3278A8"/>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8" name="Freeform 15">
              <a:extLst>
                <a:ext uri="{FF2B5EF4-FFF2-40B4-BE49-F238E27FC236}">
                  <a16:creationId xmlns:a16="http://schemas.microsoft.com/office/drawing/2014/main" id="{B21640E4-722F-4F17-A419-61B37677E838}"/>
                </a:ext>
              </a:extLst>
            </p:cNvPr>
            <p:cNvSpPr>
              <a:spLocks/>
            </p:cNvSpPr>
            <p:nvPr/>
          </p:nvSpPr>
          <p:spPr bwMode="auto">
            <a:xfrm>
              <a:off x="2567734" y="3356699"/>
              <a:ext cx="875972" cy="916580"/>
            </a:xfrm>
            <a:custGeom>
              <a:avLst/>
              <a:gdLst>
                <a:gd name="T0" fmla="*/ 0 w 453"/>
                <a:gd name="T1" fmla="*/ 0 h 474"/>
                <a:gd name="T2" fmla="*/ 453 w 453"/>
                <a:gd name="T3" fmla="*/ 194 h 474"/>
                <a:gd name="T4" fmla="*/ 453 w 453"/>
                <a:gd name="T5" fmla="*/ 474 h 474"/>
                <a:gd name="T6" fmla="*/ 0 w 453"/>
                <a:gd name="T7" fmla="*/ 277 h 474"/>
                <a:gd name="T8" fmla="*/ 0 w 453"/>
                <a:gd name="T9" fmla="*/ 0 h 474"/>
              </a:gdLst>
              <a:ahLst/>
              <a:cxnLst>
                <a:cxn ang="0">
                  <a:pos x="T0" y="T1"/>
                </a:cxn>
                <a:cxn ang="0">
                  <a:pos x="T2" y="T3"/>
                </a:cxn>
                <a:cxn ang="0">
                  <a:pos x="T4" y="T5"/>
                </a:cxn>
                <a:cxn ang="0">
                  <a:pos x="T6" y="T7"/>
                </a:cxn>
                <a:cxn ang="0">
                  <a:pos x="T8" y="T9"/>
                </a:cxn>
              </a:cxnLst>
              <a:rect l="0" t="0" r="r" b="b"/>
              <a:pathLst>
                <a:path w="453" h="474">
                  <a:moveTo>
                    <a:pt x="0" y="0"/>
                  </a:moveTo>
                  <a:lnTo>
                    <a:pt x="453" y="194"/>
                  </a:lnTo>
                  <a:lnTo>
                    <a:pt x="453" y="474"/>
                  </a:lnTo>
                  <a:lnTo>
                    <a:pt x="0" y="27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16">
              <a:extLst>
                <a:ext uri="{FF2B5EF4-FFF2-40B4-BE49-F238E27FC236}">
                  <a16:creationId xmlns:a16="http://schemas.microsoft.com/office/drawing/2014/main" id="{D9D7DA5A-FFA6-4CFA-A8CF-B1F10013415E}"/>
                </a:ext>
              </a:extLst>
            </p:cNvPr>
            <p:cNvSpPr>
              <a:spLocks/>
            </p:cNvSpPr>
            <p:nvPr/>
          </p:nvSpPr>
          <p:spPr bwMode="auto">
            <a:xfrm>
              <a:off x="2567734" y="2981559"/>
              <a:ext cx="1751943" cy="750280"/>
            </a:xfrm>
            <a:custGeom>
              <a:avLst/>
              <a:gdLst>
                <a:gd name="T0" fmla="*/ 453 w 906"/>
                <a:gd name="T1" fmla="*/ 0 h 388"/>
                <a:gd name="T2" fmla="*/ 0 w 906"/>
                <a:gd name="T3" fmla="*/ 194 h 388"/>
                <a:gd name="T4" fmla="*/ 453 w 906"/>
                <a:gd name="T5" fmla="*/ 388 h 388"/>
                <a:gd name="T6" fmla="*/ 906 w 906"/>
                <a:gd name="T7" fmla="*/ 194 h 388"/>
                <a:gd name="T8" fmla="*/ 453 w 906"/>
                <a:gd name="T9" fmla="*/ 0 h 388"/>
              </a:gdLst>
              <a:ahLst/>
              <a:cxnLst>
                <a:cxn ang="0">
                  <a:pos x="T0" y="T1"/>
                </a:cxn>
                <a:cxn ang="0">
                  <a:pos x="T2" y="T3"/>
                </a:cxn>
                <a:cxn ang="0">
                  <a:pos x="T4" y="T5"/>
                </a:cxn>
                <a:cxn ang="0">
                  <a:pos x="T6" y="T7"/>
                </a:cxn>
                <a:cxn ang="0">
                  <a:pos x="T8" y="T9"/>
                </a:cxn>
              </a:cxnLst>
              <a:rect l="0" t="0" r="r" b="b"/>
              <a:pathLst>
                <a:path w="906" h="388">
                  <a:moveTo>
                    <a:pt x="453" y="0"/>
                  </a:moveTo>
                  <a:lnTo>
                    <a:pt x="0" y="194"/>
                  </a:lnTo>
                  <a:lnTo>
                    <a:pt x="453" y="388"/>
                  </a:lnTo>
                  <a:lnTo>
                    <a:pt x="906" y="194"/>
                  </a:lnTo>
                  <a:lnTo>
                    <a:pt x="453"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zh-CN" altLang="en-US" dirty="0"/>
            </a:p>
          </p:txBody>
        </p:sp>
        <p:sp>
          <p:nvSpPr>
            <p:cNvPr id="44" name="Freeform 17">
              <a:extLst>
                <a:ext uri="{FF2B5EF4-FFF2-40B4-BE49-F238E27FC236}">
                  <a16:creationId xmlns:a16="http://schemas.microsoft.com/office/drawing/2014/main" id="{91681029-AF82-4B30-A943-2213EE2E43B0}"/>
                </a:ext>
              </a:extLst>
            </p:cNvPr>
            <p:cNvSpPr>
              <a:spLocks/>
            </p:cNvSpPr>
            <p:nvPr/>
          </p:nvSpPr>
          <p:spPr bwMode="auto">
            <a:xfrm>
              <a:off x="3443705" y="2009777"/>
              <a:ext cx="875972" cy="916580"/>
            </a:xfrm>
            <a:custGeom>
              <a:avLst/>
              <a:gdLst>
                <a:gd name="T0" fmla="*/ 453 w 453"/>
                <a:gd name="T1" fmla="*/ 0 h 474"/>
                <a:gd name="T2" fmla="*/ 0 w 453"/>
                <a:gd name="T3" fmla="*/ 194 h 474"/>
                <a:gd name="T4" fmla="*/ 0 w 453"/>
                <a:gd name="T5" fmla="*/ 474 h 474"/>
                <a:gd name="T6" fmla="*/ 453 w 453"/>
                <a:gd name="T7" fmla="*/ 277 h 474"/>
                <a:gd name="T8" fmla="*/ 453 w 453"/>
                <a:gd name="T9" fmla="*/ 0 h 474"/>
              </a:gdLst>
              <a:ahLst/>
              <a:cxnLst>
                <a:cxn ang="0">
                  <a:pos x="T0" y="T1"/>
                </a:cxn>
                <a:cxn ang="0">
                  <a:pos x="T2" y="T3"/>
                </a:cxn>
                <a:cxn ang="0">
                  <a:pos x="T4" y="T5"/>
                </a:cxn>
                <a:cxn ang="0">
                  <a:pos x="T6" y="T7"/>
                </a:cxn>
                <a:cxn ang="0">
                  <a:pos x="T8" y="T9"/>
                </a:cxn>
              </a:cxnLst>
              <a:rect l="0" t="0" r="r" b="b"/>
              <a:pathLst>
                <a:path w="453" h="474">
                  <a:moveTo>
                    <a:pt x="453" y="0"/>
                  </a:moveTo>
                  <a:lnTo>
                    <a:pt x="0" y="194"/>
                  </a:lnTo>
                  <a:lnTo>
                    <a:pt x="0" y="474"/>
                  </a:lnTo>
                  <a:lnTo>
                    <a:pt x="453" y="277"/>
                  </a:lnTo>
                  <a:lnTo>
                    <a:pt x="453" y="0"/>
                  </a:lnTo>
                  <a:close/>
                </a:path>
              </a:pathLst>
            </a:custGeom>
            <a:solidFill>
              <a:srgbClr val="204E6C"/>
            </a:solidFill>
            <a:ln>
              <a:noFill/>
            </a:ln>
          </p:spPr>
          <p:txBody>
            <a:bodyPr vert="horz" wrap="square" lIns="91440" tIns="45720" rIns="91440" bIns="45720" numCol="1" anchor="t" anchorCtr="0" compatLnSpc="1">
              <a:prstTxWarp prst="textNoShape">
                <a:avLst/>
              </a:prstTxWarp>
            </a:bodyPr>
            <a:lstStyle/>
            <a:p>
              <a:endParaRPr lang="en-US" altLang="zh-CN" dirty="0"/>
            </a:p>
          </p:txBody>
        </p:sp>
        <p:sp>
          <p:nvSpPr>
            <p:cNvPr id="45" name="Freeform 18">
              <a:extLst>
                <a:ext uri="{FF2B5EF4-FFF2-40B4-BE49-F238E27FC236}">
                  <a16:creationId xmlns:a16="http://schemas.microsoft.com/office/drawing/2014/main" id="{926FC2C8-7D1D-4737-B4F7-24F69DF1DB2C}"/>
                </a:ext>
              </a:extLst>
            </p:cNvPr>
            <p:cNvSpPr>
              <a:spLocks/>
            </p:cNvSpPr>
            <p:nvPr/>
          </p:nvSpPr>
          <p:spPr bwMode="auto">
            <a:xfrm>
              <a:off x="2567734" y="2009777"/>
              <a:ext cx="875972" cy="916580"/>
            </a:xfrm>
            <a:custGeom>
              <a:avLst/>
              <a:gdLst>
                <a:gd name="T0" fmla="*/ 0 w 453"/>
                <a:gd name="T1" fmla="*/ 0 h 474"/>
                <a:gd name="T2" fmla="*/ 453 w 453"/>
                <a:gd name="T3" fmla="*/ 194 h 474"/>
                <a:gd name="T4" fmla="*/ 453 w 453"/>
                <a:gd name="T5" fmla="*/ 474 h 474"/>
                <a:gd name="T6" fmla="*/ 0 w 453"/>
                <a:gd name="T7" fmla="*/ 277 h 474"/>
                <a:gd name="T8" fmla="*/ 0 w 453"/>
                <a:gd name="T9" fmla="*/ 0 h 474"/>
              </a:gdLst>
              <a:ahLst/>
              <a:cxnLst>
                <a:cxn ang="0">
                  <a:pos x="T0" y="T1"/>
                </a:cxn>
                <a:cxn ang="0">
                  <a:pos x="T2" y="T3"/>
                </a:cxn>
                <a:cxn ang="0">
                  <a:pos x="T4" y="T5"/>
                </a:cxn>
                <a:cxn ang="0">
                  <a:pos x="T6" y="T7"/>
                </a:cxn>
                <a:cxn ang="0">
                  <a:pos x="T8" y="T9"/>
                </a:cxn>
              </a:cxnLst>
              <a:rect l="0" t="0" r="r" b="b"/>
              <a:pathLst>
                <a:path w="453" h="474">
                  <a:moveTo>
                    <a:pt x="0" y="0"/>
                  </a:moveTo>
                  <a:lnTo>
                    <a:pt x="453" y="194"/>
                  </a:lnTo>
                  <a:lnTo>
                    <a:pt x="453" y="474"/>
                  </a:lnTo>
                  <a:lnTo>
                    <a:pt x="0" y="277"/>
                  </a:lnTo>
                  <a:lnTo>
                    <a:pt x="0" y="0"/>
                  </a:lnTo>
                  <a:close/>
                </a:path>
              </a:pathLst>
            </a:custGeom>
            <a:solidFill>
              <a:srgbClr val="3278A8"/>
            </a:solidFill>
            <a:ln>
              <a:noFill/>
            </a:ln>
          </p:spPr>
          <p:txBody>
            <a:bodyPr vert="horz" wrap="square" lIns="91440" tIns="45720" rIns="91440" bIns="45720" numCol="1" anchor="t" anchorCtr="0" compatLnSpc="1">
              <a:prstTxWarp prst="textNoShape">
                <a:avLst/>
              </a:prstTxWarp>
            </a:bodyPr>
            <a:lstStyle/>
            <a:p>
              <a:endParaRPr lang="zh-CN" altLang="en-US" dirty="0"/>
            </a:p>
          </p:txBody>
        </p:sp>
        <p:sp>
          <p:nvSpPr>
            <p:cNvPr id="46" name="Freeform 19">
              <a:extLst>
                <a:ext uri="{FF2B5EF4-FFF2-40B4-BE49-F238E27FC236}">
                  <a16:creationId xmlns:a16="http://schemas.microsoft.com/office/drawing/2014/main" id="{F95F1172-9C0E-42A3-8567-18D41A084DDE}"/>
                </a:ext>
              </a:extLst>
            </p:cNvPr>
            <p:cNvSpPr>
              <a:spLocks/>
            </p:cNvSpPr>
            <p:nvPr/>
          </p:nvSpPr>
          <p:spPr bwMode="auto">
            <a:xfrm>
              <a:off x="2567734" y="2009777"/>
              <a:ext cx="875972" cy="916580"/>
            </a:xfrm>
            <a:custGeom>
              <a:avLst/>
              <a:gdLst>
                <a:gd name="T0" fmla="*/ 0 w 453"/>
                <a:gd name="T1" fmla="*/ 0 h 474"/>
                <a:gd name="T2" fmla="*/ 453 w 453"/>
                <a:gd name="T3" fmla="*/ 194 h 474"/>
                <a:gd name="T4" fmla="*/ 453 w 453"/>
                <a:gd name="T5" fmla="*/ 474 h 474"/>
                <a:gd name="T6" fmla="*/ 0 w 453"/>
                <a:gd name="T7" fmla="*/ 277 h 474"/>
                <a:gd name="T8" fmla="*/ 0 w 453"/>
                <a:gd name="T9" fmla="*/ 0 h 474"/>
              </a:gdLst>
              <a:ahLst/>
              <a:cxnLst>
                <a:cxn ang="0">
                  <a:pos x="T0" y="T1"/>
                </a:cxn>
                <a:cxn ang="0">
                  <a:pos x="T2" y="T3"/>
                </a:cxn>
                <a:cxn ang="0">
                  <a:pos x="T4" y="T5"/>
                </a:cxn>
                <a:cxn ang="0">
                  <a:pos x="T6" y="T7"/>
                </a:cxn>
                <a:cxn ang="0">
                  <a:pos x="T8" y="T9"/>
                </a:cxn>
              </a:cxnLst>
              <a:rect l="0" t="0" r="r" b="b"/>
              <a:pathLst>
                <a:path w="453" h="474">
                  <a:moveTo>
                    <a:pt x="0" y="0"/>
                  </a:moveTo>
                  <a:lnTo>
                    <a:pt x="453" y="194"/>
                  </a:lnTo>
                  <a:lnTo>
                    <a:pt x="453" y="474"/>
                  </a:lnTo>
                  <a:lnTo>
                    <a:pt x="0" y="27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0">
              <a:extLst>
                <a:ext uri="{FF2B5EF4-FFF2-40B4-BE49-F238E27FC236}">
                  <a16:creationId xmlns:a16="http://schemas.microsoft.com/office/drawing/2014/main" id="{9D9353BE-17E5-4989-AA31-374308C83728}"/>
                </a:ext>
              </a:extLst>
            </p:cNvPr>
            <p:cNvSpPr>
              <a:spLocks/>
            </p:cNvSpPr>
            <p:nvPr/>
          </p:nvSpPr>
          <p:spPr bwMode="auto">
            <a:xfrm>
              <a:off x="2567734" y="1634637"/>
              <a:ext cx="1751943" cy="750280"/>
            </a:xfrm>
            <a:custGeom>
              <a:avLst/>
              <a:gdLst>
                <a:gd name="T0" fmla="*/ 453 w 906"/>
                <a:gd name="T1" fmla="*/ 0 h 388"/>
                <a:gd name="T2" fmla="*/ 0 w 906"/>
                <a:gd name="T3" fmla="*/ 194 h 388"/>
                <a:gd name="T4" fmla="*/ 453 w 906"/>
                <a:gd name="T5" fmla="*/ 388 h 388"/>
                <a:gd name="T6" fmla="*/ 906 w 906"/>
                <a:gd name="T7" fmla="*/ 194 h 388"/>
                <a:gd name="T8" fmla="*/ 453 w 906"/>
                <a:gd name="T9" fmla="*/ 0 h 388"/>
              </a:gdLst>
              <a:ahLst/>
              <a:cxnLst>
                <a:cxn ang="0">
                  <a:pos x="T0" y="T1"/>
                </a:cxn>
                <a:cxn ang="0">
                  <a:pos x="T2" y="T3"/>
                </a:cxn>
                <a:cxn ang="0">
                  <a:pos x="T4" y="T5"/>
                </a:cxn>
                <a:cxn ang="0">
                  <a:pos x="T6" y="T7"/>
                </a:cxn>
                <a:cxn ang="0">
                  <a:pos x="T8" y="T9"/>
                </a:cxn>
              </a:cxnLst>
              <a:rect l="0" t="0" r="r" b="b"/>
              <a:pathLst>
                <a:path w="906" h="388">
                  <a:moveTo>
                    <a:pt x="453" y="0"/>
                  </a:moveTo>
                  <a:lnTo>
                    <a:pt x="0" y="194"/>
                  </a:lnTo>
                  <a:lnTo>
                    <a:pt x="453" y="388"/>
                  </a:lnTo>
                  <a:lnTo>
                    <a:pt x="906" y="194"/>
                  </a:lnTo>
                  <a:lnTo>
                    <a:pt x="453"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4" name="文本框 53">
              <a:extLst>
                <a:ext uri="{FF2B5EF4-FFF2-40B4-BE49-F238E27FC236}">
                  <a16:creationId xmlns:a16="http://schemas.microsoft.com/office/drawing/2014/main" id="{6E82FA99-7939-4D64-B065-82487860BB08}"/>
                </a:ext>
              </a:extLst>
            </p:cNvPr>
            <p:cNvSpPr txBox="1"/>
            <p:nvPr/>
          </p:nvSpPr>
          <p:spPr>
            <a:xfrm>
              <a:off x="2719919" y="2207564"/>
              <a:ext cx="723788" cy="523220"/>
            </a:xfrm>
            <a:prstGeom prst="rect">
              <a:avLst/>
            </a:prstGeom>
            <a:noFill/>
          </p:spPr>
          <p:txBody>
            <a:bodyPr wrap="square" rtlCol="0">
              <a:spAutoFit/>
            </a:bodyPr>
            <a:lstStyle/>
            <a:p>
              <a:r>
                <a:rPr lang="en-US" altLang="zh-CN" sz="2800" b="1" dirty="0">
                  <a:solidFill>
                    <a:schemeClr val="bg1"/>
                  </a:solidFill>
                </a:rPr>
                <a:t>01</a:t>
              </a:r>
              <a:endParaRPr lang="zh-CN" altLang="en-US" sz="2800" b="1" dirty="0">
                <a:solidFill>
                  <a:schemeClr val="bg1"/>
                </a:solidFill>
              </a:endParaRPr>
            </a:p>
          </p:txBody>
        </p:sp>
        <p:sp>
          <p:nvSpPr>
            <p:cNvPr id="55" name="文本框 54">
              <a:extLst>
                <a:ext uri="{FF2B5EF4-FFF2-40B4-BE49-F238E27FC236}">
                  <a16:creationId xmlns:a16="http://schemas.microsoft.com/office/drawing/2014/main" id="{A4486D09-534D-4386-977F-72A2E03DAA55}"/>
                </a:ext>
              </a:extLst>
            </p:cNvPr>
            <p:cNvSpPr txBox="1"/>
            <p:nvPr/>
          </p:nvSpPr>
          <p:spPr>
            <a:xfrm>
              <a:off x="2719919" y="3586170"/>
              <a:ext cx="1466631" cy="523220"/>
            </a:xfrm>
            <a:prstGeom prst="rect">
              <a:avLst/>
            </a:prstGeom>
            <a:noFill/>
          </p:spPr>
          <p:txBody>
            <a:bodyPr wrap="square" rtlCol="0">
              <a:spAutoFit/>
            </a:bodyPr>
            <a:lstStyle/>
            <a:p>
              <a:r>
                <a:rPr lang="en-US" altLang="zh-CN" sz="2800" b="1" dirty="0">
                  <a:solidFill>
                    <a:schemeClr val="bg1"/>
                  </a:solidFill>
                </a:rPr>
                <a:t>02</a:t>
              </a:r>
              <a:endParaRPr lang="zh-CN" altLang="en-US" sz="2800" b="1" dirty="0">
                <a:solidFill>
                  <a:schemeClr val="bg1"/>
                </a:solidFill>
              </a:endParaRPr>
            </a:p>
          </p:txBody>
        </p:sp>
        <p:sp>
          <p:nvSpPr>
            <p:cNvPr id="56" name="文本框 55">
              <a:extLst>
                <a:ext uri="{FF2B5EF4-FFF2-40B4-BE49-F238E27FC236}">
                  <a16:creationId xmlns:a16="http://schemas.microsoft.com/office/drawing/2014/main" id="{C7321DFF-E3B0-435D-AD87-935E9192AD09}"/>
                </a:ext>
              </a:extLst>
            </p:cNvPr>
            <p:cNvSpPr txBox="1"/>
            <p:nvPr/>
          </p:nvSpPr>
          <p:spPr>
            <a:xfrm>
              <a:off x="2710391" y="4901268"/>
              <a:ext cx="1466631" cy="523220"/>
            </a:xfrm>
            <a:prstGeom prst="rect">
              <a:avLst/>
            </a:prstGeom>
            <a:noFill/>
          </p:spPr>
          <p:txBody>
            <a:bodyPr wrap="square" rtlCol="0">
              <a:spAutoFit/>
            </a:bodyPr>
            <a:lstStyle/>
            <a:p>
              <a:r>
                <a:rPr lang="en-US" altLang="zh-CN" sz="2800" b="1" dirty="0">
                  <a:solidFill>
                    <a:schemeClr val="bg1"/>
                  </a:solidFill>
                </a:rPr>
                <a:t>03</a:t>
              </a:r>
              <a:endParaRPr lang="zh-CN" altLang="en-US" sz="2800" b="1" dirty="0">
                <a:solidFill>
                  <a:schemeClr val="bg1"/>
                </a:solidFill>
              </a:endParaRPr>
            </a:p>
          </p:txBody>
        </p:sp>
        <p:grpSp>
          <p:nvGrpSpPr>
            <p:cNvPr id="57" name="组合 56">
              <a:extLst>
                <a:ext uri="{FF2B5EF4-FFF2-40B4-BE49-F238E27FC236}">
                  <a16:creationId xmlns:a16="http://schemas.microsoft.com/office/drawing/2014/main" id="{F73AD487-05CB-4E88-B451-A32993A83E75}"/>
                </a:ext>
              </a:extLst>
            </p:cNvPr>
            <p:cNvGrpSpPr/>
            <p:nvPr/>
          </p:nvGrpSpPr>
          <p:grpSpPr>
            <a:xfrm rot="16200000" flipH="1">
              <a:off x="4571798" y="2107629"/>
              <a:ext cx="124842" cy="324713"/>
              <a:chOff x="7873130" y="2186243"/>
              <a:chExt cx="185737" cy="483100"/>
            </a:xfrm>
          </p:grpSpPr>
          <p:cxnSp>
            <p:nvCxnSpPr>
              <p:cNvPr id="70" name="直接连接符 69">
                <a:extLst>
                  <a:ext uri="{FF2B5EF4-FFF2-40B4-BE49-F238E27FC236}">
                    <a16:creationId xmlns:a16="http://schemas.microsoft.com/office/drawing/2014/main" id="{8011833C-6EF2-4A25-9DAD-8C6FBD1A146B}"/>
                  </a:ext>
                </a:extLst>
              </p:cNvPr>
              <p:cNvCxnSpPr>
                <a:cxnSpLocks/>
              </p:cNvCxnSpPr>
              <p:nvPr/>
            </p:nvCxnSpPr>
            <p:spPr>
              <a:xfrm flipH="1" flipV="1">
                <a:off x="7958075" y="2186243"/>
                <a:ext cx="5812" cy="390231"/>
              </a:xfrm>
              <a:prstGeom prst="line">
                <a:avLst/>
              </a:prstGeom>
              <a:ln>
                <a:solidFill>
                  <a:srgbClr val="204E6C"/>
                </a:solidFill>
                <a:tailEnd type="oval"/>
              </a:ln>
            </p:spPr>
            <p:style>
              <a:lnRef idx="1">
                <a:schemeClr val="accent1"/>
              </a:lnRef>
              <a:fillRef idx="0">
                <a:schemeClr val="accent1"/>
              </a:fillRef>
              <a:effectRef idx="0">
                <a:schemeClr val="accent1"/>
              </a:effectRef>
              <a:fontRef idx="minor">
                <a:schemeClr val="tx1"/>
              </a:fontRef>
            </p:style>
          </p:cxnSp>
          <p:sp>
            <p:nvSpPr>
              <p:cNvPr id="71" name="Oval 37">
                <a:extLst>
                  <a:ext uri="{FF2B5EF4-FFF2-40B4-BE49-F238E27FC236}">
                    <a16:creationId xmlns:a16="http://schemas.microsoft.com/office/drawing/2014/main" id="{9EFE7370-68D1-47B0-AB8C-A4F07A8EAC0A}"/>
                  </a:ext>
                </a:extLst>
              </p:cNvPr>
              <p:cNvSpPr>
                <a:spLocks noChangeArrowheads="1"/>
              </p:cNvSpPr>
              <p:nvPr/>
            </p:nvSpPr>
            <p:spPr bwMode="auto">
              <a:xfrm>
                <a:off x="7873130" y="2483605"/>
                <a:ext cx="185737" cy="185738"/>
              </a:xfrm>
              <a:prstGeom prst="ellipse">
                <a:avLst/>
              </a:prstGeom>
              <a:solidFill>
                <a:srgbClr val="204E6C"/>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2" name="Oval 40">
                <a:extLst>
                  <a:ext uri="{FF2B5EF4-FFF2-40B4-BE49-F238E27FC236}">
                    <a16:creationId xmlns:a16="http://schemas.microsoft.com/office/drawing/2014/main" id="{AA5CB94C-6B87-4B0B-B262-E2027712AFDC}"/>
                  </a:ext>
                </a:extLst>
              </p:cNvPr>
              <p:cNvSpPr>
                <a:spLocks noChangeArrowheads="1"/>
              </p:cNvSpPr>
              <p:nvPr/>
            </p:nvSpPr>
            <p:spPr bwMode="auto">
              <a:xfrm>
                <a:off x="7927105" y="2537580"/>
                <a:ext cx="79375" cy="79375"/>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58" name="组合 57">
              <a:extLst>
                <a:ext uri="{FF2B5EF4-FFF2-40B4-BE49-F238E27FC236}">
                  <a16:creationId xmlns:a16="http://schemas.microsoft.com/office/drawing/2014/main" id="{2BCDD767-A71F-401E-936D-B64D4E52DC74}"/>
                </a:ext>
              </a:extLst>
            </p:cNvPr>
            <p:cNvGrpSpPr/>
            <p:nvPr/>
          </p:nvGrpSpPr>
          <p:grpSpPr>
            <a:xfrm rot="16200000" flipH="1">
              <a:off x="4571799" y="3507062"/>
              <a:ext cx="124842" cy="324713"/>
              <a:chOff x="7873130" y="2186243"/>
              <a:chExt cx="185737" cy="483100"/>
            </a:xfrm>
          </p:grpSpPr>
          <p:cxnSp>
            <p:nvCxnSpPr>
              <p:cNvPr id="67" name="直接连接符 66">
                <a:extLst>
                  <a:ext uri="{FF2B5EF4-FFF2-40B4-BE49-F238E27FC236}">
                    <a16:creationId xmlns:a16="http://schemas.microsoft.com/office/drawing/2014/main" id="{CA1E4334-AF9F-4B08-955F-8048BDFB35A8}"/>
                  </a:ext>
                </a:extLst>
              </p:cNvPr>
              <p:cNvCxnSpPr>
                <a:cxnSpLocks/>
              </p:cNvCxnSpPr>
              <p:nvPr/>
            </p:nvCxnSpPr>
            <p:spPr>
              <a:xfrm flipH="1" flipV="1">
                <a:off x="7958075" y="2186243"/>
                <a:ext cx="5812" cy="390231"/>
              </a:xfrm>
              <a:prstGeom prst="line">
                <a:avLst/>
              </a:prstGeom>
              <a:ln>
                <a:solidFill>
                  <a:srgbClr val="204E6C"/>
                </a:solidFill>
                <a:tailEnd type="oval"/>
              </a:ln>
            </p:spPr>
            <p:style>
              <a:lnRef idx="1">
                <a:schemeClr val="accent1"/>
              </a:lnRef>
              <a:fillRef idx="0">
                <a:schemeClr val="accent1"/>
              </a:fillRef>
              <a:effectRef idx="0">
                <a:schemeClr val="accent1"/>
              </a:effectRef>
              <a:fontRef idx="minor">
                <a:schemeClr val="tx1"/>
              </a:fontRef>
            </p:style>
          </p:cxnSp>
          <p:sp>
            <p:nvSpPr>
              <p:cNvPr id="68" name="Oval 37">
                <a:extLst>
                  <a:ext uri="{FF2B5EF4-FFF2-40B4-BE49-F238E27FC236}">
                    <a16:creationId xmlns:a16="http://schemas.microsoft.com/office/drawing/2014/main" id="{0B8EFF94-3863-48FE-8A59-202EA6D360DB}"/>
                  </a:ext>
                </a:extLst>
              </p:cNvPr>
              <p:cNvSpPr>
                <a:spLocks noChangeArrowheads="1"/>
              </p:cNvSpPr>
              <p:nvPr/>
            </p:nvSpPr>
            <p:spPr bwMode="auto">
              <a:xfrm>
                <a:off x="7873130" y="2483605"/>
                <a:ext cx="185737" cy="185738"/>
              </a:xfrm>
              <a:prstGeom prst="ellipse">
                <a:avLst/>
              </a:prstGeom>
              <a:solidFill>
                <a:srgbClr val="204E6C"/>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9" name="Oval 40">
                <a:extLst>
                  <a:ext uri="{FF2B5EF4-FFF2-40B4-BE49-F238E27FC236}">
                    <a16:creationId xmlns:a16="http://schemas.microsoft.com/office/drawing/2014/main" id="{3183E1F8-F2A2-42CF-A8CC-9CC5EE43B5C3}"/>
                  </a:ext>
                </a:extLst>
              </p:cNvPr>
              <p:cNvSpPr>
                <a:spLocks noChangeArrowheads="1"/>
              </p:cNvSpPr>
              <p:nvPr/>
            </p:nvSpPr>
            <p:spPr bwMode="auto">
              <a:xfrm>
                <a:off x="7927105" y="2537580"/>
                <a:ext cx="79375" cy="79375"/>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63" name="组合 62">
              <a:extLst>
                <a:ext uri="{FF2B5EF4-FFF2-40B4-BE49-F238E27FC236}">
                  <a16:creationId xmlns:a16="http://schemas.microsoft.com/office/drawing/2014/main" id="{07918567-3A0B-47D8-BAD6-AA65C8BA1CCA}"/>
                </a:ext>
              </a:extLst>
            </p:cNvPr>
            <p:cNvGrpSpPr/>
            <p:nvPr/>
          </p:nvGrpSpPr>
          <p:grpSpPr>
            <a:xfrm rot="16200000" flipH="1">
              <a:off x="4571800" y="4906495"/>
              <a:ext cx="124842" cy="324713"/>
              <a:chOff x="7873130" y="2186243"/>
              <a:chExt cx="185737" cy="483100"/>
            </a:xfrm>
          </p:grpSpPr>
          <p:cxnSp>
            <p:nvCxnSpPr>
              <p:cNvPr id="64" name="直接连接符 63">
                <a:extLst>
                  <a:ext uri="{FF2B5EF4-FFF2-40B4-BE49-F238E27FC236}">
                    <a16:creationId xmlns:a16="http://schemas.microsoft.com/office/drawing/2014/main" id="{17A6ED7E-34E6-4A81-9A4C-35E055884A99}"/>
                  </a:ext>
                </a:extLst>
              </p:cNvPr>
              <p:cNvCxnSpPr>
                <a:cxnSpLocks/>
              </p:cNvCxnSpPr>
              <p:nvPr/>
            </p:nvCxnSpPr>
            <p:spPr>
              <a:xfrm flipH="1" flipV="1">
                <a:off x="7958075" y="2186243"/>
                <a:ext cx="5812" cy="390231"/>
              </a:xfrm>
              <a:prstGeom prst="line">
                <a:avLst/>
              </a:prstGeom>
              <a:ln>
                <a:solidFill>
                  <a:srgbClr val="204E6C"/>
                </a:solidFill>
                <a:tailEnd type="oval"/>
              </a:ln>
            </p:spPr>
            <p:style>
              <a:lnRef idx="1">
                <a:schemeClr val="accent1"/>
              </a:lnRef>
              <a:fillRef idx="0">
                <a:schemeClr val="accent1"/>
              </a:fillRef>
              <a:effectRef idx="0">
                <a:schemeClr val="accent1"/>
              </a:effectRef>
              <a:fontRef idx="minor">
                <a:schemeClr val="tx1"/>
              </a:fontRef>
            </p:style>
          </p:cxnSp>
          <p:sp>
            <p:nvSpPr>
              <p:cNvPr id="65" name="Oval 37">
                <a:extLst>
                  <a:ext uri="{FF2B5EF4-FFF2-40B4-BE49-F238E27FC236}">
                    <a16:creationId xmlns:a16="http://schemas.microsoft.com/office/drawing/2014/main" id="{5487F181-2783-4D96-ABB0-1943C6B1806C}"/>
                  </a:ext>
                </a:extLst>
              </p:cNvPr>
              <p:cNvSpPr>
                <a:spLocks noChangeArrowheads="1"/>
              </p:cNvSpPr>
              <p:nvPr/>
            </p:nvSpPr>
            <p:spPr bwMode="auto">
              <a:xfrm>
                <a:off x="7873130" y="2483605"/>
                <a:ext cx="185737" cy="185738"/>
              </a:xfrm>
              <a:prstGeom prst="ellipse">
                <a:avLst/>
              </a:prstGeom>
              <a:solidFill>
                <a:srgbClr val="204E6C"/>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6" name="Oval 40">
                <a:extLst>
                  <a:ext uri="{FF2B5EF4-FFF2-40B4-BE49-F238E27FC236}">
                    <a16:creationId xmlns:a16="http://schemas.microsoft.com/office/drawing/2014/main" id="{7648A608-826E-40BC-8D5E-8C5B62AF2DE7}"/>
                  </a:ext>
                </a:extLst>
              </p:cNvPr>
              <p:cNvSpPr>
                <a:spLocks noChangeArrowheads="1"/>
              </p:cNvSpPr>
              <p:nvPr/>
            </p:nvSpPr>
            <p:spPr bwMode="auto">
              <a:xfrm>
                <a:off x="7927105" y="2537580"/>
                <a:ext cx="79375" cy="79375"/>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sp>
        <p:nvSpPr>
          <p:cNvPr id="73" name="矩形 72">
            <a:extLst>
              <a:ext uri="{FF2B5EF4-FFF2-40B4-BE49-F238E27FC236}">
                <a16:creationId xmlns:a16="http://schemas.microsoft.com/office/drawing/2014/main" id="{3D3EBE85-9585-488A-AE82-C448BB66CD16}"/>
              </a:ext>
            </a:extLst>
          </p:cNvPr>
          <p:cNvSpPr/>
          <p:nvPr/>
        </p:nvSpPr>
        <p:spPr>
          <a:xfrm>
            <a:off x="4653642" y="3557351"/>
            <a:ext cx="6972300" cy="701346"/>
          </a:xfrm>
          <a:prstGeom prst="rect">
            <a:avLst/>
          </a:prstGeom>
        </p:spPr>
        <p:txBody>
          <a:bodyPr wrap="square">
            <a:spAutoFit/>
          </a:bodyPr>
          <a:lstStyle/>
          <a:p>
            <a:pPr>
              <a:lnSpc>
                <a:spcPct val="130000"/>
              </a:lnSpc>
            </a:pP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2.</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数据预处理：</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按关键字对数据进行合并，删除数据中的重复数据和异常数据以及缺失值</a:t>
            </a:r>
            <a:endParaRPr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74" name="矩形 73">
            <a:extLst>
              <a:ext uri="{FF2B5EF4-FFF2-40B4-BE49-F238E27FC236}">
                <a16:creationId xmlns:a16="http://schemas.microsoft.com/office/drawing/2014/main" id="{70E14A85-4C1C-4FF6-A7AB-DFB0B8AC86A8}"/>
              </a:ext>
            </a:extLst>
          </p:cNvPr>
          <p:cNvSpPr/>
          <p:nvPr/>
        </p:nvSpPr>
        <p:spPr>
          <a:xfrm>
            <a:off x="4671059" y="4897476"/>
            <a:ext cx="6789420" cy="1021433"/>
          </a:xfrm>
          <a:prstGeom prst="rect">
            <a:avLst/>
          </a:prstGeom>
        </p:spPr>
        <p:txBody>
          <a:bodyPr wrap="square">
            <a:spAutoFit/>
          </a:bodyPr>
          <a:lstStyle/>
          <a:p>
            <a:pPr>
              <a:lnSpc>
                <a:spcPct val="130000"/>
              </a:lnSpc>
            </a:pP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3.</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数据清洗：</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不同电影可能具有多个类型和关键字，它 们通过竖线符号“</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进行区分。为了方便后续的分析，我们对 </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genres </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和 </a:t>
            </a:r>
            <a:r>
              <a:rPr lang="en-US" altLang="zh-CN" sz="1600" dirty="0" err="1">
                <a:solidFill>
                  <a:schemeClr val="bg1">
                    <a:lumMod val="50000"/>
                  </a:schemeClr>
                </a:solidFill>
                <a:latin typeface="微软雅黑" panose="020B0503020204020204" pitchFamily="34" charset="-122"/>
                <a:ea typeface="微软雅黑" panose="020B0503020204020204" pitchFamily="34" charset="-122"/>
              </a:rPr>
              <a:t>plot_keywords</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 </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这两个字段进行了拆分，并重新汇总了数据。</a:t>
            </a:r>
          </a:p>
        </p:txBody>
      </p:sp>
      <p:sp>
        <p:nvSpPr>
          <p:cNvPr id="77" name="矩形 76">
            <a:extLst>
              <a:ext uri="{FF2B5EF4-FFF2-40B4-BE49-F238E27FC236}">
                <a16:creationId xmlns:a16="http://schemas.microsoft.com/office/drawing/2014/main" id="{AD73D066-2BB5-4D7B-BDD1-9905A8FB6514}"/>
              </a:ext>
            </a:extLst>
          </p:cNvPr>
          <p:cNvSpPr/>
          <p:nvPr/>
        </p:nvSpPr>
        <p:spPr>
          <a:xfrm>
            <a:off x="4631871" y="2194459"/>
            <a:ext cx="6972300" cy="701346"/>
          </a:xfrm>
          <a:prstGeom prst="rect">
            <a:avLst/>
          </a:prstGeom>
        </p:spPr>
        <p:txBody>
          <a:bodyPr wrap="square">
            <a:spAutoFit/>
          </a:bodyPr>
          <a:lstStyle/>
          <a:p>
            <a:pPr>
              <a:lnSpc>
                <a:spcPct val="130000"/>
              </a:lnSpc>
            </a:pP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1.</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数据合并：</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不同数据集的属性字段不一致，需要根据关键字进行连接来满足我们的可视化分析任务</a:t>
            </a:r>
            <a:endParaRPr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1" name="TextBox 6">
            <a:extLst>
              <a:ext uri="{FF2B5EF4-FFF2-40B4-BE49-F238E27FC236}">
                <a16:creationId xmlns:a16="http://schemas.microsoft.com/office/drawing/2014/main" id="{56DBBF5C-85A5-4718-BAD9-A0F798EA18CF}"/>
              </a:ext>
            </a:extLst>
          </p:cNvPr>
          <p:cNvSpPr txBox="1"/>
          <p:nvPr/>
        </p:nvSpPr>
        <p:spPr>
          <a:xfrm>
            <a:off x="1854504" y="562868"/>
            <a:ext cx="2641296" cy="404714"/>
          </a:xfrm>
          <a:prstGeom prst="rect">
            <a:avLst/>
          </a:prstGeom>
          <a:noFill/>
        </p:spPr>
        <p:txBody>
          <a:bodyPr wrap="square" lIns="0" tIns="48000" rIns="0" bIns="48000" rtlCol="0">
            <a:spAutoFit/>
          </a:bodyPr>
          <a:lstStyle/>
          <a:p>
            <a:pPr algn="ctr"/>
            <a:r>
              <a:rPr lang="en-US" altLang="zh-CN" sz="2000" b="1" dirty="0">
                <a:solidFill>
                  <a:srgbClr val="204E6C"/>
                </a:solidFill>
                <a:latin typeface="+mn-ea"/>
              </a:rPr>
              <a:t>——1.</a:t>
            </a:r>
            <a:r>
              <a:rPr lang="zh-CN" altLang="en-US" sz="2000" b="1" dirty="0">
                <a:solidFill>
                  <a:srgbClr val="204E6C"/>
                </a:solidFill>
                <a:latin typeface="+mn-ea"/>
              </a:rPr>
              <a:t>数据介绍</a:t>
            </a:r>
          </a:p>
        </p:txBody>
      </p:sp>
      <p:sp>
        <p:nvSpPr>
          <p:cNvPr id="42" name="学论网-www.xuelun.me">
            <a:extLst>
              <a:ext uri="{FF2B5EF4-FFF2-40B4-BE49-F238E27FC236}">
                <a16:creationId xmlns:a16="http://schemas.microsoft.com/office/drawing/2014/main" id="{F6BE3A06-B0AE-4294-B5C1-F48C35CB9CDF}"/>
              </a:ext>
            </a:extLst>
          </p:cNvPr>
          <p:cNvSpPr txBox="1"/>
          <p:nvPr/>
        </p:nvSpPr>
        <p:spPr>
          <a:xfrm>
            <a:off x="2187691" y="996574"/>
            <a:ext cx="9525002" cy="488724"/>
          </a:xfrm>
          <a:prstGeom prst="rect">
            <a:avLst/>
          </a:prstGeom>
          <a:noFill/>
          <a:ln>
            <a:noFill/>
          </a:ln>
        </p:spPr>
        <p:txBody>
          <a:bodyPr wrap="square" lIns="0" tIns="0" rIns="0" bIns="0" rtlCol="0">
            <a:spAutoFit/>
          </a:bodyPr>
          <a:lstStyle/>
          <a:p>
            <a:pPr>
              <a:lnSpc>
                <a:spcPct val="150000"/>
              </a:lnSpc>
            </a:pPr>
            <a:r>
              <a:rPr lang="en-US" altLang="zh-CN" sz="2400" b="1" dirty="0">
                <a:solidFill>
                  <a:srgbClr val="204E6C"/>
                </a:solidFill>
                <a:latin typeface="微软雅黑" panose="020B0503020204020204" pitchFamily="34" charset="-122"/>
                <a:ea typeface="微软雅黑" panose="020B0503020204020204" pitchFamily="34" charset="-122"/>
              </a:rPr>
              <a:t>03 </a:t>
            </a:r>
            <a:r>
              <a:rPr lang="zh-CN" altLang="en-US" sz="2400" b="1" dirty="0">
                <a:solidFill>
                  <a:srgbClr val="204E6C"/>
                </a:solidFill>
                <a:latin typeface="微软雅黑" panose="020B0503020204020204" pitchFamily="34" charset="-122"/>
                <a:ea typeface="微软雅黑" panose="020B0503020204020204" pitchFamily="34" charset="-122"/>
              </a:rPr>
              <a:t>数据处理</a:t>
            </a:r>
            <a:endParaRPr lang="en-US" altLang="zh-CN" sz="2400" b="1" dirty="0">
              <a:solidFill>
                <a:srgbClr val="204E6C"/>
              </a:solidFill>
              <a:latin typeface="微软雅黑" panose="020B0503020204020204" pitchFamily="34" charset="-122"/>
              <a:ea typeface="微软雅黑" panose="020B0503020204020204" pitchFamily="34" charset="-122"/>
            </a:endParaRPr>
          </a:p>
        </p:txBody>
      </p:sp>
      <p:cxnSp>
        <p:nvCxnSpPr>
          <p:cNvPr id="43" name="直接连接符 42">
            <a:extLst>
              <a:ext uri="{FF2B5EF4-FFF2-40B4-BE49-F238E27FC236}">
                <a16:creationId xmlns:a16="http://schemas.microsoft.com/office/drawing/2014/main" id="{73910E44-3F66-4FB4-84E5-5E8084B30BD5}"/>
              </a:ext>
            </a:extLst>
          </p:cNvPr>
          <p:cNvCxnSpPr>
            <a:cxnSpLocks/>
          </p:cNvCxnSpPr>
          <p:nvPr/>
        </p:nvCxnSpPr>
        <p:spPr>
          <a:xfrm>
            <a:off x="2187691" y="967582"/>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61F42A4D-19F8-4C43-AFB0-74A062DCB9E3}"/>
              </a:ext>
            </a:extLst>
          </p:cNvPr>
          <p:cNvCxnSpPr>
            <a:cxnSpLocks/>
          </p:cNvCxnSpPr>
          <p:nvPr/>
        </p:nvCxnSpPr>
        <p:spPr>
          <a:xfrm>
            <a:off x="2187691" y="1620191"/>
            <a:ext cx="8997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608235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a:extLst>
              <a:ext uri="{FF2B5EF4-FFF2-40B4-BE49-F238E27FC236}">
                <a16:creationId xmlns:a16="http://schemas.microsoft.com/office/drawing/2014/main" id="{4EB8FB4F-F7A4-4A1C-91FA-97580116FEA1}"/>
              </a:ext>
            </a:extLst>
          </p:cNvPr>
          <p:cNvSpPr/>
          <p:nvPr/>
        </p:nvSpPr>
        <p:spPr>
          <a:xfrm>
            <a:off x="0" y="0"/>
            <a:ext cx="3543300" cy="6858000"/>
          </a:xfrm>
          <a:custGeom>
            <a:avLst/>
            <a:gdLst>
              <a:gd name="connsiteX0" fmla="*/ 0 w 3543300"/>
              <a:gd name="connsiteY0" fmla="*/ 0 h 7086600"/>
              <a:gd name="connsiteX1" fmla="*/ 3543300 w 3543300"/>
              <a:gd name="connsiteY1" fmla="*/ 3543300 h 7086600"/>
              <a:gd name="connsiteX2" fmla="*/ 0 w 3543300"/>
              <a:gd name="connsiteY2" fmla="*/ 7086600 h 7086600"/>
            </a:gdLst>
            <a:ahLst/>
            <a:cxnLst>
              <a:cxn ang="0">
                <a:pos x="connsiteX0" y="connsiteY0"/>
              </a:cxn>
              <a:cxn ang="0">
                <a:pos x="connsiteX1" y="connsiteY1"/>
              </a:cxn>
              <a:cxn ang="0">
                <a:pos x="connsiteX2" y="connsiteY2"/>
              </a:cxn>
            </a:cxnLst>
            <a:rect l="l" t="t" r="r" b="b"/>
            <a:pathLst>
              <a:path w="3543300" h="7086600">
                <a:moveTo>
                  <a:pt x="0" y="0"/>
                </a:moveTo>
                <a:cubicBezTo>
                  <a:pt x="1956911" y="0"/>
                  <a:pt x="3543300" y="1586389"/>
                  <a:pt x="3543300" y="3543300"/>
                </a:cubicBezTo>
                <a:cubicBezTo>
                  <a:pt x="3543300" y="5500211"/>
                  <a:pt x="1956911" y="7086600"/>
                  <a:pt x="0" y="7086600"/>
                </a:cubicBezTo>
                <a:close/>
              </a:path>
            </a:pathLst>
          </a:cu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79">
            <a:extLst>
              <a:ext uri="{FF2B5EF4-FFF2-40B4-BE49-F238E27FC236}">
                <a16:creationId xmlns:a16="http://schemas.microsoft.com/office/drawing/2014/main" id="{239FDFE7-932B-403C-9C62-80F02CB08819}"/>
              </a:ext>
            </a:extLst>
          </p:cNvPr>
          <p:cNvSpPr txBox="1"/>
          <p:nvPr/>
        </p:nvSpPr>
        <p:spPr>
          <a:xfrm>
            <a:off x="218333" y="2766073"/>
            <a:ext cx="2994767" cy="1918217"/>
          </a:xfrm>
          <a:prstGeom prst="rect">
            <a:avLst/>
          </a:prstGeom>
          <a:noFill/>
        </p:spPr>
        <p:txBody>
          <a:bodyPr wrap="square" rtlCol="0">
            <a:spAutoFit/>
          </a:bodyPr>
          <a:lstStyle/>
          <a:p>
            <a:pPr algn="ctr"/>
            <a:r>
              <a:rPr lang="en-US" altLang="zh-CN" sz="6000" b="1">
                <a:solidFill>
                  <a:schemeClr val="bg1"/>
                </a:solidFill>
                <a:latin typeface="Arial" panose="020B0604020202020204" pitchFamily="34" charset="0"/>
                <a:ea typeface="微软雅黑" panose="020B0503020204020204" pitchFamily="34" charset="-122"/>
                <a:cs typeface="Arial" panose="020B0604020202020204" pitchFamily="34" charset="0"/>
              </a:rPr>
              <a:t>Part 02</a:t>
            </a:r>
          </a:p>
          <a:p>
            <a:pPr algn="ctr"/>
            <a:r>
              <a:rPr lang="zh-CN" altLang="en-US" sz="5865" b="1">
                <a:solidFill>
                  <a:schemeClr val="bg1"/>
                </a:solidFill>
                <a:latin typeface="微软雅黑" panose="020B0503020204020204" pitchFamily="34" charset="-122"/>
                <a:ea typeface="微软雅黑" panose="020B0503020204020204" pitchFamily="34" charset="-122"/>
              </a:rPr>
              <a:t> </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
        <p:nvSpPr>
          <p:cNvPr id="5" name="任意多边形: 形状 4">
            <a:extLst>
              <a:ext uri="{FF2B5EF4-FFF2-40B4-BE49-F238E27FC236}">
                <a16:creationId xmlns:a16="http://schemas.microsoft.com/office/drawing/2014/main" id="{E73D67E4-BF99-4BFA-9C8C-047A0265993C}"/>
              </a:ext>
            </a:extLst>
          </p:cNvPr>
          <p:cNvSpPr/>
          <p:nvPr/>
        </p:nvSpPr>
        <p:spPr>
          <a:xfrm flipH="1">
            <a:off x="11338984" y="2603500"/>
            <a:ext cx="853016" cy="1651000"/>
          </a:xfrm>
          <a:custGeom>
            <a:avLst/>
            <a:gdLst>
              <a:gd name="connsiteX0" fmla="*/ 0 w 3543300"/>
              <a:gd name="connsiteY0" fmla="*/ 0 h 7086600"/>
              <a:gd name="connsiteX1" fmla="*/ 3543300 w 3543300"/>
              <a:gd name="connsiteY1" fmla="*/ 3543300 h 7086600"/>
              <a:gd name="connsiteX2" fmla="*/ 0 w 3543300"/>
              <a:gd name="connsiteY2" fmla="*/ 7086600 h 7086600"/>
            </a:gdLst>
            <a:ahLst/>
            <a:cxnLst>
              <a:cxn ang="0">
                <a:pos x="connsiteX0" y="connsiteY0"/>
              </a:cxn>
              <a:cxn ang="0">
                <a:pos x="connsiteX1" y="connsiteY1"/>
              </a:cxn>
              <a:cxn ang="0">
                <a:pos x="connsiteX2" y="connsiteY2"/>
              </a:cxn>
            </a:cxnLst>
            <a:rect l="l" t="t" r="r" b="b"/>
            <a:pathLst>
              <a:path w="3543300" h="7086600">
                <a:moveTo>
                  <a:pt x="0" y="0"/>
                </a:moveTo>
                <a:cubicBezTo>
                  <a:pt x="1956911" y="0"/>
                  <a:pt x="3543300" y="1586389"/>
                  <a:pt x="3543300" y="3543300"/>
                </a:cubicBezTo>
                <a:cubicBezTo>
                  <a:pt x="3543300" y="5500211"/>
                  <a:pt x="1956911" y="7086600"/>
                  <a:pt x="0" y="7086600"/>
                </a:cubicBezTo>
                <a:close/>
              </a:path>
            </a:pathLst>
          </a:custGeom>
          <a:solidFill>
            <a:srgbClr val="204E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4F29992B-6C79-4252-9025-BD0E7F95C135}"/>
              </a:ext>
            </a:extLst>
          </p:cNvPr>
          <p:cNvCxnSpPr>
            <a:cxnSpLocks/>
          </p:cNvCxnSpPr>
          <p:nvPr/>
        </p:nvCxnSpPr>
        <p:spPr>
          <a:xfrm>
            <a:off x="5765800" y="2946400"/>
            <a:ext cx="0" cy="1104900"/>
          </a:xfrm>
          <a:prstGeom prst="line">
            <a:avLst/>
          </a:prstGeom>
          <a:ln w="76200">
            <a:solidFill>
              <a:srgbClr val="204E6C"/>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CAC5F9CB-1D95-4570-B716-307D17E96CB9}"/>
              </a:ext>
            </a:extLst>
          </p:cNvPr>
          <p:cNvSpPr/>
          <p:nvPr/>
        </p:nvSpPr>
        <p:spPr>
          <a:xfrm>
            <a:off x="6080760" y="2895600"/>
            <a:ext cx="4193540" cy="1193800"/>
          </a:xfrm>
          <a:prstGeom prst="rect">
            <a:avLst/>
          </a:prstGeom>
          <a:solidFill>
            <a:schemeClr val="bg1"/>
          </a:solidFill>
          <a:ln>
            <a:noFill/>
          </a:ln>
          <a:effectLst>
            <a:outerShdw blurRad="889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CF92D4B7-0E91-45CA-8A7D-D084E857AE7D}"/>
              </a:ext>
            </a:extLst>
          </p:cNvPr>
          <p:cNvSpPr txBox="1"/>
          <p:nvPr/>
        </p:nvSpPr>
        <p:spPr>
          <a:xfrm>
            <a:off x="6206920" y="3107779"/>
            <a:ext cx="5353109" cy="769441"/>
          </a:xfrm>
          <a:prstGeom prst="rect">
            <a:avLst/>
          </a:prstGeom>
          <a:noFill/>
          <a:ln>
            <a:noFill/>
          </a:ln>
        </p:spPr>
        <p:txBody>
          <a:bodyPr wrap="square" rtlCol="0">
            <a:spAutoFit/>
          </a:bodyPr>
          <a:lstStyle/>
          <a:p>
            <a:r>
              <a:rPr lang="zh-CN" altLang="en-US" sz="4400" b="1" dirty="0">
                <a:solidFill>
                  <a:srgbClr val="204E6C"/>
                </a:solidFill>
              </a:rPr>
              <a:t>分析任务</a:t>
            </a:r>
            <a:r>
              <a:rPr lang="en-US" altLang="zh-CN" sz="4400" b="1" dirty="0">
                <a:solidFill>
                  <a:srgbClr val="204E6C"/>
                </a:solidFill>
              </a:rPr>
              <a:t>/</a:t>
            </a:r>
            <a:r>
              <a:rPr lang="zh-CN" altLang="en-US" sz="4400" b="1" dirty="0">
                <a:solidFill>
                  <a:srgbClr val="204E6C"/>
                </a:solidFill>
              </a:rPr>
              <a:t>问题</a:t>
            </a:r>
          </a:p>
        </p:txBody>
      </p:sp>
    </p:spTree>
    <p:extLst>
      <p:ext uri="{BB962C8B-B14F-4D97-AF65-F5344CB8AC3E}">
        <p14:creationId xmlns:p14="http://schemas.microsoft.com/office/powerpoint/2010/main" val="382176500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TRACKING_SLIDES"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916</TotalTime>
  <Words>2450</Words>
  <Application>Microsoft Office PowerPoint</Application>
  <PresentationFormat>宽屏</PresentationFormat>
  <Paragraphs>311</Paragraphs>
  <Slides>31</Slides>
  <Notes>31</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31</vt:i4>
      </vt:variant>
    </vt:vector>
  </HeadingPairs>
  <TitlesOfParts>
    <vt:vector size="40" baseType="lpstr">
      <vt:lpstr>Impact MT Std</vt:lpstr>
      <vt:lpstr>Söhne</vt:lpstr>
      <vt:lpstr>等线</vt:lpstr>
      <vt:lpstr>等线 Light</vt:lpstr>
      <vt:lpstr>宋体</vt:lpstr>
      <vt:lpstr>微软雅黑</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MLOONG</dc:creator>
  <cp:lastModifiedBy>曾 祥辉</cp:lastModifiedBy>
  <cp:revision>346</cp:revision>
  <dcterms:created xsi:type="dcterms:W3CDTF">2019-03-06T06:02:28Z</dcterms:created>
  <dcterms:modified xsi:type="dcterms:W3CDTF">2023-06-25T07:53:15Z</dcterms:modified>
</cp:coreProperties>
</file>

<file path=docProps/thumbnail.jpeg>
</file>